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69" r:id="rId3"/>
    <p:sldId id="270" r:id="rId4"/>
    <p:sldId id="271" r:id="rId5"/>
    <p:sldId id="273" r:id="rId6"/>
    <p:sldId id="274" r:id="rId7"/>
    <p:sldId id="277" r:id="rId8"/>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72" r:id="rId22"/>
    <p:sldId id="275" r:id="rId23"/>
    <p:sldId id="276" r:id="rId24"/>
  </p:sldIdLst>
  <p:sldSz cx="9144000" cy="6858000" type="screen4x3"/>
  <p:notesSz cx="6858000" cy="9144000"/>
  <p:custDataLst>
    <p:tags r:id="rId25"/>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40E8BCE-0ABF-4DEB-B232-7830CF5D8DDF}" type="datetimeFigureOut">
              <a:rPr lang="ru-RU" smtClean="0"/>
              <a:pPr/>
              <a:t>07.02.2013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4B5578-C68D-4051-9576-68598AA11CF3}"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40E8BCE-0ABF-4DEB-B232-7830CF5D8DDF}" type="datetimeFigureOut">
              <a:rPr lang="ru-RU" smtClean="0"/>
              <a:pPr/>
              <a:t>07.02.2013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4B5578-C68D-4051-9576-68598AA11CF3}"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40E8BCE-0ABF-4DEB-B232-7830CF5D8DDF}" type="datetimeFigureOut">
              <a:rPr lang="ru-RU" smtClean="0"/>
              <a:pPr/>
              <a:t>07.02.2013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4B5578-C68D-4051-9576-68598AA11CF3}"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E40E8BCE-0ABF-4DEB-B232-7830CF5D8DDF}" type="datetimeFigureOut">
              <a:rPr lang="ru-RU" smtClean="0"/>
              <a:pPr/>
              <a:t>07.02.2013</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014B5578-C68D-4051-9576-68598AA11CF3}"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40E8BCE-0ABF-4DEB-B232-7830CF5D8DDF}" type="datetimeFigureOut">
              <a:rPr lang="ru-RU" smtClean="0"/>
              <a:pPr/>
              <a:t>07.02.2013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4B5578-C68D-4051-9576-68598AA11CF3}"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E40E8BCE-0ABF-4DEB-B232-7830CF5D8DDF}" type="datetimeFigureOut">
              <a:rPr lang="ru-RU" smtClean="0"/>
              <a:pPr/>
              <a:t>07.02.2013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4B5578-C68D-4051-9576-68598AA11CF3}"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E40E8BCE-0ABF-4DEB-B232-7830CF5D8DDF}" type="datetimeFigureOut">
              <a:rPr lang="ru-RU" smtClean="0"/>
              <a:pPr/>
              <a:t>07.02.2013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14B5578-C68D-4051-9576-68598AA11CF3}" type="slidenum">
              <a:rPr lang="ru-RU" smtClean="0"/>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E40E8BCE-0ABF-4DEB-B232-7830CF5D8DDF}" type="datetimeFigureOut">
              <a:rPr lang="ru-RU" smtClean="0"/>
              <a:pPr/>
              <a:t>07.02.2013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14B5578-C68D-4051-9576-68598AA11CF3}" type="slidenum">
              <a:rPr lang="ru-RU" smtClean="0"/>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E40E8BCE-0ABF-4DEB-B232-7830CF5D8DDF}" type="datetimeFigureOut">
              <a:rPr lang="ru-RU" smtClean="0"/>
              <a:pPr/>
              <a:t>07.02.2013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14B5578-C68D-4051-9576-68598AA11CF3}" type="slidenum">
              <a:rPr lang="ru-RU" smtClean="0"/>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40E8BCE-0ABF-4DEB-B232-7830CF5D8DDF}" type="datetimeFigureOut">
              <a:rPr lang="ru-RU" smtClean="0"/>
              <a:pPr/>
              <a:t>07.02.2013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14B5578-C68D-4051-9576-68598AA11CF3}" type="slidenum">
              <a:rPr lang="ru-RU" smtClean="0"/>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E40E8BCE-0ABF-4DEB-B232-7830CF5D8DDF}" type="datetimeFigureOut">
              <a:rPr lang="ru-RU" smtClean="0"/>
              <a:pPr/>
              <a:t>07.02.2013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14B5578-C68D-4051-9576-68598AA11CF3}"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40E8BCE-0ABF-4DEB-B232-7830CF5D8DDF}" type="datetimeFigureOut">
              <a:rPr lang="ru-RU" smtClean="0"/>
              <a:pPr/>
              <a:t>07.02.2013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4B5578-C68D-4051-9576-68598AA11CF3}"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E40E8BCE-0ABF-4DEB-B232-7830CF5D8DDF}" type="datetimeFigureOut">
              <a:rPr lang="ru-RU" smtClean="0"/>
              <a:pPr/>
              <a:t>07.02.2013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014B5578-C68D-4051-9576-68598AA11CF3}"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40E8BCE-0ABF-4DEB-B232-7830CF5D8DDF}" type="datetimeFigureOut">
              <a:rPr lang="ru-RU" smtClean="0"/>
              <a:pPr/>
              <a:t>07.02.2013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4B5578-C68D-4051-9576-68598AA11CF3}" type="slidenum">
              <a:rPr lang="ru-RU" smtClean="0"/>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40E8BCE-0ABF-4DEB-B232-7830CF5D8DDF}" type="datetimeFigureOut">
              <a:rPr lang="ru-RU" smtClean="0"/>
              <a:pPr/>
              <a:t>07.02.2013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4B5578-C68D-4051-9576-68598AA11CF3}"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40E8BCE-0ABF-4DEB-B232-7830CF5D8DDF}" type="datetimeFigureOut">
              <a:rPr lang="ru-RU" smtClean="0"/>
              <a:pPr/>
              <a:t>07.02.2013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4B5578-C68D-4051-9576-68598AA11CF3}"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40E8BCE-0ABF-4DEB-B232-7830CF5D8DDF}" type="datetimeFigureOut">
              <a:rPr lang="ru-RU" smtClean="0"/>
              <a:pPr/>
              <a:t>07.02.2013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14B5578-C68D-4051-9576-68598AA11CF3}"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40E8BCE-0ABF-4DEB-B232-7830CF5D8DDF}" type="datetimeFigureOut">
              <a:rPr lang="ru-RU" smtClean="0"/>
              <a:pPr/>
              <a:t>07.02.2013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14B5578-C68D-4051-9576-68598AA11CF3}"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40E8BCE-0ABF-4DEB-B232-7830CF5D8DDF}" type="datetimeFigureOut">
              <a:rPr lang="ru-RU" smtClean="0"/>
              <a:pPr/>
              <a:t>07.02.2013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14B5578-C68D-4051-9576-68598AA11CF3}"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40E8BCE-0ABF-4DEB-B232-7830CF5D8DDF}" type="datetimeFigureOut">
              <a:rPr lang="ru-RU" smtClean="0"/>
              <a:pPr/>
              <a:t>07.02.2013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14B5578-C68D-4051-9576-68598AA11CF3}"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40E8BCE-0ABF-4DEB-B232-7830CF5D8DDF}" type="datetimeFigureOut">
              <a:rPr lang="ru-RU" smtClean="0"/>
              <a:pPr/>
              <a:t>07.02.2013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14B5578-C68D-4051-9576-68598AA11CF3}"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40E8BCE-0ABF-4DEB-B232-7830CF5D8DDF}" type="datetimeFigureOut">
              <a:rPr lang="ru-RU" smtClean="0"/>
              <a:pPr/>
              <a:t>07.02.2013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14B5578-C68D-4051-9576-68598AA11CF3}"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0E8BCE-0ABF-4DEB-B232-7830CF5D8DDF}" type="datetimeFigureOut">
              <a:rPr lang="ru-RU" smtClean="0"/>
              <a:pPr/>
              <a:t>07.02.2013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4B5578-C68D-4051-9576-68598AA11CF3}"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40E8BCE-0ABF-4DEB-B232-7830CF5D8DDF}" type="datetimeFigureOut">
              <a:rPr lang="ru-RU" smtClean="0"/>
              <a:pPr/>
              <a:t>07.02.2013</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14B5578-C68D-4051-9576-68598AA11CF3}"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smtClean="0">
                <a:solidFill>
                  <a:srgbClr val="FF0000"/>
                </a:solidFill>
                <a:latin typeface="Times New Roman" pitchFamily="18" charset="0"/>
                <a:cs typeface="Times New Roman" pitchFamily="18" charset="0"/>
              </a:rPr>
              <a:t>Мінез</a:t>
            </a:r>
            <a:endParaRPr lang="ru-RU" dirty="0">
              <a:solidFill>
                <a:srgbClr val="FF0000"/>
              </a:solidFill>
              <a:latin typeface="Times New Roman" pitchFamily="18" charset="0"/>
              <a:cs typeface="Times New Roman" pitchFamily="18" charset="0"/>
            </a:endParaRPr>
          </a:p>
        </p:txBody>
      </p:sp>
      <p:pic>
        <p:nvPicPr>
          <p:cNvPr id="4" name="Содержимое 3" descr="Мінез – адам сыны"/>
          <p:cNvPicPr>
            <a:picLocks noGrp="1"/>
          </p:cNvPicPr>
          <p:nvPr>
            <p:ph idx="1"/>
          </p:nvPr>
        </p:nvPicPr>
        <p:blipFill>
          <a:blip r:embed="rId2" cstate="print"/>
          <a:srcRect/>
          <a:stretch>
            <a:fillRect/>
          </a:stretch>
        </p:blipFill>
        <p:spPr bwMode="auto">
          <a:xfrm>
            <a:off x="539552" y="1124744"/>
            <a:ext cx="2664296" cy="2448272"/>
          </a:xfrm>
          <a:prstGeom prst="rect">
            <a:avLst/>
          </a:prstGeom>
          <a:noFill/>
          <a:ln w="9525">
            <a:noFill/>
            <a:miter lim="800000"/>
            <a:headEnd/>
            <a:tailEnd/>
          </a:ln>
        </p:spPr>
      </p:pic>
      <p:sp>
        <p:nvSpPr>
          <p:cNvPr id="5" name="Прямоугольник 4"/>
          <p:cNvSpPr/>
          <p:nvPr/>
        </p:nvSpPr>
        <p:spPr>
          <a:xfrm>
            <a:off x="3275856" y="1052736"/>
            <a:ext cx="5472608" cy="5016758"/>
          </a:xfrm>
          <a:prstGeom prst="rect">
            <a:avLst/>
          </a:prstGeom>
        </p:spPr>
        <p:txBody>
          <a:bodyPr wrap="square">
            <a:spAutoFit/>
          </a:bodyPr>
          <a:lstStyle/>
          <a:p>
            <a:pPr algn="just"/>
            <a:r>
              <a:rPr lang="ru-RU" sz="2000" smtClean="0">
                <a:latin typeface="Times New Roman" pitchFamily="18" charset="0"/>
                <a:cs typeface="Times New Roman" pitchFamily="18" charset="0"/>
              </a:rPr>
              <a:t>Аристотельдің шәкірті, ежелгі грек философы Теофраст (б.э.д. 372-287) адами ерекшеліктерді жүйелеп, мінездің 30 қасиетін көрсеткен, мысалы: сайқал, жасапмаз, сөзшең, т.б. Теофраст өзінің «Этические характеры» тракты арқылы ғылымға «мінез» (грек. с</a:t>
            </a:r>
            <a:r>
              <a:rPr lang="en-US" sz="2000" smtClean="0">
                <a:latin typeface="Times New Roman" pitchFamily="18" charset="0"/>
                <a:cs typeface="Times New Roman" pitchFamily="18" charset="0"/>
              </a:rPr>
              <a:t>haracter – </a:t>
            </a:r>
            <a:r>
              <a:rPr lang="ru-RU" sz="2000" smtClean="0">
                <a:latin typeface="Times New Roman" pitchFamily="18" charset="0"/>
                <a:cs typeface="Times New Roman" pitchFamily="18" charset="0"/>
              </a:rPr>
              <a:t>қасиет, сапа) терминін енгізген. Кейіннен, француз жазушысы Ж. Лабрюйер (1645-1696) ұзақ уақыт бойында зиялы қауымның қылықтарын бақылай келе, мінездің мыңнан аса типтік қасиеттерін сипаттаған. Психологияның басты мақсаты тұлға мен мінезді зерттеу деп есептеген А.Ф. Лазурский (1874-1917) мінездің мәнін, құрылымын, типтерін және дамуын қарастыратын психология ғылымының бір саласы – мінезнаманы жасады.</a:t>
            </a:r>
            <a:endParaRPr lang="ru-RU"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70000" lnSpcReduction="20000"/>
          </a:bodyPr>
          <a:lstStyle/>
          <a:p>
            <a:r>
              <a:rPr lang="kk-KZ" sz="3400" b="1" dirty="0">
                <a:latin typeface="Times New Roman" pitchFamily="18" charset="0"/>
                <a:cs typeface="Times New Roman" pitchFamily="18" charset="0"/>
              </a:rPr>
              <a:t>Төртбұрыш:</a:t>
            </a:r>
            <a:r>
              <a:rPr lang="kk-KZ" sz="3400" dirty="0">
                <a:latin typeface="Times New Roman" pitchFamily="18" charset="0"/>
                <a:cs typeface="Times New Roman" pitchFamily="18" charset="0"/>
              </a:rPr>
              <a:t> Өтпелі қалыптың символы. Өзгеру, басқа деңгейге ену, уақытша жағдай. Өзін-өзі түсіне бермеу, проблемадан қорқу…</a:t>
            </a:r>
            <a:endParaRPr lang="ru-RU" sz="3400" dirty="0">
              <a:latin typeface="Times New Roman" pitchFamily="18" charset="0"/>
              <a:cs typeface="Times New Roman" pitchFamily="18" charset="0"/>
            </a:endParaRPr>
          </a:p>
          <a:p>
            <a:r>
              <a:rPr lang="kk-KZ" sz="3400" b="1" dirty="0">
                <a:latin typeface="Times New Roman" pitchFamily="18" charset="0"/>
                <a:cs typeface="Times New Roman" pitchFamily="18" charset="0"/>
              </a:rPr>
              <a:t>Жағымды жағы: </a:t>
            </a:r>
            <a:r>
              <a:rPr lang="kk-KZ" sz="3400" dirty="0">
                <a:latin typeface="Times New Roman" pitchFamily="18" charset="0"/>
                <a:cs typeface="Times New Roman" pitchFamily="18" charset="0"/>
              </a:rPr>
              <a:t>білуге құштарлық, барлық жаңаға жаны құмар, батыл, бейбітшіл, дау-дамайдан қашқақтайды; </a:t>
            </a:r>
            <a:endParaRPr lang="ru-RU" sz="3400" dirty="0">
              <a:latin typeface="Times New Roman" pitchFamily="18" charset="0"/>
              <a:cs typeface="Times New Roman" pitchFamily="18" charset="0"/>
            </a:endParaRPr>
          </a:p>
          <a:p>
            <a:r>
              <a:rPr lang="kk-KZ" sz="3400" b="1" dirty="0">
                <a:latin typeface="Times New Roman" pitchFamily="18" charset="0"/>
                <a:cs typeface="Times New Roman" pitchFamily="18" charset="0"/>
              </a:rPr>
              <a:t>Жағымсыз жағы: </a:t>
            </a:r>
            <a:r>
              <a:rPr lang="kk-KZ" sz="3400" dirty="0">
                <a:latin typeface="Times New Roman" pitchFamily="18" charset="0"/>
                <a:cs typeface="Times New Roman" pitchFamily="18" charset="0"/>
              </a:rPr>
              <a:t>өзін төмен бағалау, өзгермелілік, тұрақсыздық, пікірін жиі өзгерткіштік, қозғыштық, өзіне сенбеу, аңқаулық, сенгіштік, қызбалық, көңіл-күйінің тез де жиі алмасуы, ұмытшақтық, заттарын жоғалтуға бейімділігі, ұқыпты емес, тиянақсыз, жаңа достар, өзгенің мінез-құлқына, қылығына еліктеу («рөлдерді өзіне өлшеу»), тез салқын тиіп ауырғыш, жарақаттанғыш, жол апатына түскіш. </a:t>
            </a:r>
            <a:endParaRPr lang="ru-RU" sz="3400" dirty="0">
              <a:latin typeface="Times New Roman" pitchFamily="18" charset="0"/>
              <a:cs typeface="Times New Roman" pitchFamily="18" charset="0"/>
            </a:endParaRPr>
          </a:p>
          <a:p>
            <a:endParaRPr lang="ru-RU" dirty="0"/>
          </a:p>
        </p:txBody>
      </p:sp>
      <p:sp>
        <p:nvSpPr>
          <p:cNvPr id="4" name="Прямоугольник 3"/>
          <p:cNvSpPr/>
          <p:nvPr/>
        </p:nvSpPr>
        <p:spPr>
          <a:xfrm>
            <a:off x="611560" y="260648"/>
            <a:ext cx="2160240" cy="129614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1772816"/>
            <a:ext cx="8229600" cy="4525963"/>
          </a:xfrm>
        </p:spPr>
        <p:txBody>
          <a:bodyPr>
            <a:normAutofit fontScale="62500" lnSpcReduction="20000"/>
          </a:bodyPr>
          <a:lstStyle/>
          <a:p>
            <a:r>
              <a:rPr lang="kk-KZ" sz="3400" b="1" dirty="0">
                <a:latin typeface="Times New Roman" pitchFamily="18" charset="0"/>
                <a:cs typeface="Times New Roman" pitchFamily="18" charset="0"/>
              </a:rPr>
              <a:t>Шеңбер:</a:t>
            </a:r>
            <a:r>
              <a:rPr lang="kk-KZ" sz="3400" dirty="0">
                <a:latin typeface="Times New Roman" pitchFamily="18" charset="0"/>
                <a:cs typeface="Times New Roman" pitchFamily="18" charset="0"/>
              </a:rPr>
              <a:t> Мифологиялық тұрғыдан үйлесімділік (гармония) символы.</a:t>
            </a:r>
            <a:endParaRPr lang="ru-RU" sz="3400" dirty="0">
              <a:latin typeface="Times New Roman" pitchFamily="18" charset="0"/>
              <a:cs typeface="Times New Roman" pitchFamily="18" charset="0"/>
            </a:endParaRPr>
          </a:p>
          <a:p>
            <a:r>
              <a:rPr lang="kk-KZ" sz="3400" b="1" dirty="0">
                <a:latin typeface="Times New Roman" pitchFamily="18" charset="0"/>
                <a:cs typeface="Times New Roman" pitchFamily="18" charset="0"/>
              </a:rPr>
              <a:t>Құнды қасиеттері: </a:t>
            </a:r>
            <a:r>
              <a:rPr lang="kk-KZ" sz="3400" dirty="0">
                <a:latin typeface="Times New Roman" pitchFamily="18" charset="0"/>
                <a:cs typeface="Times New Roman" pitchFamily="18" charset="0"/>
              </a:rPr>
              <a:t>адамдар, олардың жайы, жақсы қарым-қатынас орнату, қарым-қатынасты қажетсінуі өте жоғары, «желім» – отбасын, ұжымды біріктіргіш, ашық, өзгелерге қамқоршы, қолы ашық – мырза, өзгені түсіну, жақсы интуиция, байсалдылық, сенгіштік, өзгелерді иландыра алу, әділетсіздікке қарсы тұруда батылдық танытады, қоғамдық жұмысқа бейімділік, күн тізбегін еркін құрады, таныстары мен достары көп. Шеңбер – жақсы психолог! </a:t>
            </a:r>
            <a:endParaRPr lang="ru-RU" sz="3400" dirty="0">
              <a:latin typeface="Times New Roman" pitchFamily="18" charset="0"/>
              <a:cs typeface="Times New Roman" pitchFamily="18" charset="0"/>
            </a:endParaRPr>
          </a:p>
          <a:p>
            <a:r>
              <a:rPr lang="kk-KZ" sz="3400" b="1" dirty="0">
                <a:latin typeface="Times New Roman" pitchFamily="18" charset="0"/>
                <a:cs typeface="Times New Roman" pitchFamily="18" charset="0"/>
              </a:rPr>
              <a:t>Жағымсыз жағы: </a:t>
            </a:r>
            <a:r>
              <a:rPr lang="kk-KZ" sz="3400" dirty="0">
                <a:latin typeface="Times New Roman" pitchFamily="18" charset="0"/>
                <a:cs typeface="Times New Roman" pitchFamily="18" charset="0"/>
              </a:rPr>
              <a:t>көбіне өзін кінәлі сезінушілік, меланхолияға берілгіштік, айналадағылардың пікіріне бағытталу, шешімге келе алмаушылық, саясаткерлігі төмен, көпсөзділік, әсерленгіш, сезімтал. </a:t>
            </a:r>
            <a:endParaRPr lang="ru-RU" sz="3400" dirty="0">
              <a:latin typeface="Times New Roman" pitchFamily="18" charset="0"/>
              <a:cs typeface="Times New Roman" pitchFamily="18" charset="0"/>
            </a:endParaRPr>
          </a:p>
          <a:p>
            <a:endParaRPr lang="ru-RU" dirty="0"/>
          </a:p>
        </p:txBody>
      </p:sp>
      <p:sp>
        <p:nvSpPr>
          <p:cNvPr id="5" name="Овал 4"/>
          <p:cNvSpPr/>
          <p:nvPr/>
        </p:nvSpPr>
        <p:spPr>
          <a:xfrm>
            <a:off x="611560" y="188640"/>
            <a:ext cx="1584176" cy="141277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70000" lnSpcReduction="20000"/>
          </a:bodyPr>
          <a:lstStyle/>
          <a:p>
            <a:pPr algn="just"/>
            <a:r>
              <a:rPr lang="kk-KZ" b="1" dirty="0">
                <a:latin typeface="Times New Roman" pitchFamily="18" charset="0"/>
                <a:cs typeface="Times New Roman" pitchFamily="18" charset="0"/>
              </a:rPr>
              <a:t>Ирек:</a:t>
            </a:r>
            <a:r>
              <a:rPr lang="kk-KZ" dirty="0">
                <a:latin typeface="Times New Roman" pitchFamily="18" charset="0"/>
                <a:cs typeface="Times New Roman" pitchFamily="18" charset="0"/>
              </a:rPr>
              <a:t> Креативтілік, шығармашылық символы. Өзі де басқа фигуралар секілді жабық емес, ерекше формада.</a:t>
            </a:r>
            <a:endParaRPr lang="ru-RU" dirty="0">
              <a:latin typeface="Times New Roman" pitchFamily="18" charset="0"/>
              <a:cs typeface="Times New Roman" pitchFamily="18" charset="0"/>
            </a:endParaRPr>
          </a:p>
          <a:p>
            <a:pPr algn="just"/>
            <a:r>
              <a:rPr lang="kk-KZ" b="1" dirty="0">
                <a:latin typeface="Times New Roman" pitchFamily="18" charset="0"/>
                <a:cs typeface="Times New Roman" pitchFamily="18" charset="0"/>
              </a:rPr>
              <a:t>Жағымды жағы: </a:t>
            </a:r>
            <a:r>
              <a:rPr lang="kk-KZ" dirty="0">
                <a:latin typeface="Times New Roman" pitchFamily="18" charset="0"/>
                <a:cs typeface="Times New Roman" pitchFamily="18" charset="0"/>
              </a:rPr>
              <a:t>«оңжарты шарлы» – ойшыл, өзгеден ерекше, айрықша ойлау, шешім қабылдау, ортаның сүйіктісі, тапқыр, өзгерістерді қажетсінуі, </a:t>
            </a:r>
            <a:r>
              <a:rPr lang="kk-KZ" dirty="0" smtClean="0">
                <a:latin typeface="Times New Roman" pitchFamily="18" charset="0"/>
                <a:cs typeface="Times New Roman" pitchFamily="18" charset="0"/>
              </a:rPr>
              <a:t>білім </a:t>
            </a:r>
            <a:r>
              <a:rPr lang="kk-KZ" dirty="0">
                <a:latin typeface="Times New Roman" pitchFamily="18" charset="0"/>
                <a:cs typeface="Times New Roman" pitchFamily="18" charset="0"/>
              </a:rPr>
              <a:t>құмарлық, жоғары интуиция, өзінің идеяларымен </a:t>
            </a:r>
            <a:r>
              <a:rPr lang="kk-KZ" dirty="0" smtClean="0">
                <a:latin typeface="Times New Roman" pitchFamily="18" charset="0"/>
                <a:cs typeface="Times New Roman" pitchFamily="18" charset="0"/>
              </a:rPr>
              <a:t>қанағаттануы</a:t>
            </a:r>
            <a:r>
              <a:rPr lang="kk-KZ" dirty="0">
                <a:latin typeface="Times New Roman" pitchFamily="18" charset="0"/>
                <a:cs typeface="Times New Roman" pitchFamily="18" charset="0"/>
              </a:rPr>
              <a:t>, арманшыл, болашаққа бағытталу, жаңалықтың барлығына деген оң көзқарас, қиялшыл, </a:t>
            </a:r>
            <a:r>
              <a:rPr lang="kk-KZ" dirty="0" smtClean="0">
                <a:latin typeface="Times New Roman" pitchFamily="18" charset="0"/>
                <a:cs typeface="Times New Roman" pitchFamily="18" charset="0"/>
              </a:rPr>
              <a:t>еркіндік</a:t>
            </a:r>
            <a:r>
              <a:rPr lang="kk-KZ" dirty="0">
                <a:latin typeface="Times New Roman" pitchFamily="18" charset="0"/>
                <a:cs typeface="Times New Roman" pitchFamily="18" charset="0"/>
              </a:rPr>
              <a:t>;</a:t>
            </a:r>
            <a:endParaRPr lang="ru-RU" dirty="0">
              <a:latin typeface="Times New Roman" pitchFamily="18" charset="0"/>
              <a:cs typeface="Times New Roman" pitchFamily="18" charset="0"/>
            </a:endParaRPr>
          </a:p>
          <a:p>
            <a:pPr algn="just"/>
            <a:r>
              <a:rPr lang="kk-KZ" b="1" dirty="0">
                <a:latin typeface="Times New Roman" pitchFamily="18" charset="0"/>
                <a:cs typeface="Times New Roman" pitchFamily="18" charset="0"/>
              </a:rPr>
              <a:t>Жағымсыз жағы: </a:t>
            </a:r>
            <a:r>
              <a:rPr lang="kk-KZ" dirty="0">
                <a:latin typeface="Times New Roman" pitchFamily="18" charset="0"/>
                <a:cs typeface="Times New Roman" pitchFamily="18" charset="0"/>
              </a:rPr>
              <a:t>өмірге аз бейімділік, импульсивтілік, көңіл-күйінің өзгермелілігі, мінезінің құбылмалылығы, ұстамсыздығы, экспрессивті (шындықты көзге айта салу), дара жұмыс істеуді ұнатуы, қағаз бастылықты ұнатпауы, айналысып жүрген ісі жаңа болудан қалса, аяғына дейін жеткізбей тастай салады, финанс жағынан салақтық.</a:t>
            </a:r>
            <a:endParaRPr lang="ru-RU" dirty="0">
              <a:latin typeface="Times New Roman" pitchFamily="18" charset="0"/>
              <a:cs typeface="Times New Roman" pitchFamily="18" charset="0"/>
            </a:endParaRPr>
          </a:p>
          <a:p>
            <a:pPr algn="just"/>
            <a:endParaRPr lang="ru-RU" dirty="0">
              <a:latin typeface="Times New Roman" pitchFamily="18" charset="0"/>
              <a:cs typeface="Times New Roman" pitchFamily="18" charset="0"/>
            </a:endParaRPr>
          </a:p>
        </p:txBody>
      </p:sp>
      <p:sp>
        <p:nvSpPr>
          <p:cNvPr id="4" name="Двойная волна 3"/>
          <p:cNvSpPr/>
          <p:nvPr/>
        </p:nvSpPr>
        <p:spPr>
          <a:xfrm>
            <a:off x="899592" y="188640"/>
            <a:ext cx="2088232" cy="1395536"/>
          </a:xfrm>
          <a:prstGeom prst="doubleWav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570186"/>
          </a:xfrm>
        </p:spPr>
        <p:txBody>
          <a:bodyPr>
            <a:normAutofit fontScale="90000"/>
          </a:bodyPr>
          <a:lstStyle/>
          <a:p>
            <a:r>
              <a:rPr lang="ru-RU" b="1" dirty="0" smtClean="0">
                <a:solidFill>
                  <a:srgbClr val="00B0F0"/>
                </a:solidFill>
                <a:latin typeface="Times New Roman" pitchFamily="18" charset="0"/>
                <a:cs typeface="Times New Roman" pitchFamily="18" charset="0"/>
              </a:rPr>
              <a:t/>
            </a:r>
            <a:br>
              <a:rPr lang="ru-RU" b="1" dirty="0" smtClean="0">
                <a:solidFill>
                  <a:srgbClr val="00B0F0"/>
                </a:solidFill>
                <a:latin typeface="Times New Roman" pitchFamily="18" charset="0"/>
                <a:cs typeface="Times New Roman" pitchFamily="18" charset="0"/>
              </a:rPr>
            </a:br>
            <a:r>
              <a:rPr lang="ru-RU" b="1" dirty="0" err="1" smtClean="0">
                <a:solidFill>
                  <a:srgbClr val="00B0F0"/>
                </a:solidFill>
                <a:latin typeface="Times New Roman" pitchFamily="18" charset="0"/>
                <a:cs typeface="Times New Roman" pitchFamily="18" charset="0"/>
              </a:rPr>
              <a:t>Саусақтар </a:t>
            </a:r>
            <a:r>
              <a:rPr lang="ru-RU" b="1" dirty="0" err="1">
                <a:solidFill>
                  <a:srgbClr val="00B0F0"/>
                </a:solidFill>
                <a:latin typeface="Times New Roman" pitchFamily="18" charset="0"/>
                <a:cs typeface="Times New Roman" pitchFamily="18" charset="0"/>
              </a:rPr>
              <a:t>арқылы мінез</a:t>
            </a:r>
            <a:r>
              <a:rPr lang="ru-RU" b="1" dirty="0">
                <a:solidFill>
                  <a:srgbClr val="00B0F0"/>
                </a:solidFill>
                <a:latin typeface="Times New Roman" pitchFamily="18" charset="0"/>
                <a:cs typeface="Times New Roman" pitchFamily="18" charset="0"/>
              </a:rPr>
              <a:t> </a:t>
            </a:r>
            <a:r>
              <a:rPr lang="ru-RU" b="1" dirty="0" err="1">
                <a:solidFill>
                  <a:srgbClr val="00B0F0"/>
                </a:solidFill>
                <a:latin typeface="Times New Roman" pitchFamily="18" charset="0"/>
                <a:cs typeface="Times New Roman" pitchFamily="18" charset="0"/>
              </a:rPr>
              <a:t>анықтау </a:t>
            </a:r>
            <a:r>
              <a:rPr lang="ru-RU" b="1" dirty="0">
                <a:solidFill>
                  <a:srgbClr val="00B0F0"/>
                </a:solidFill>
                <a:latin typeface="Times New Roman" pitchFamily="18" charset="0"/>
                <a:cs typeface="Times New Roman" pitchFamily="18" charset="0"/>
              </a:rPr>
              <a:t>(тест)</a:t>
            </a:r>
            <a:r>
              <a:rPr lang="ru-RU" b="1" dirty="0"/>
              <a:t/>
            </a:r>
            <a:br>
              <a:rPr lang="ru-RU" b="1" dirty="0"/>
            </a:br>
            <a:endParaRPr lang="ru-RU" dirty="0"/>
          </a:p>
        </p:txBody>
      </p:sp>
      <p:sp>
        <p:nvSpPr>
          <p:cNvPr id="18434" name="AutoShape 2" descr="http://massaget.kz/userdata/news/news_3823/thumb_b/photo.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5" name="Содержимое 4" descr="http://massaget.kz/userdata/news/news_3823/thumb_b/photo.jpg"/>
          <p:cNvPicPr>
            <a:picLocks noGrp="1"/>
          </p:cNvPicPr>
          <p:nvPr>
            <p:ph idx="1"/>
          </p:nvPr>
        </p:nvPicPr>
        <p:blipFill>
          <a:blip r:embed="rId2" cstate="print"/>
          <a:srcRect/>
          <a:stretch>
            <a:fillRect/>
          </a:stretch>
        </p:blipFill>
        <p:spPr bwMode="auto">
          <a:xfrm>
            <a:off x="1619672" y="1988840"/>
            <a:ext cx="5095453" cy="30649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err="1"/>
              <a:t>Саусақтарыңызды бір-бірімен</a:t>
            </a:r>
            <a:r>
              <a:rPr lang="ru-RU" b="1" dirty="0"/>
              <a:t> </a:t>
            </a:r>
            <a:r>
              <a:rPr lang="ru-RU" b="1" dirty="0" err="1"/>
              <a:t>айқастырыңыз.</a:t>
            </a:r>
            <a:endParaRPr lang="ru-RU" dirty="0"/>
          </a:p>
        </p:txBody>
      </p:sp>
      <p:pic>
        <p:nvPicPr>
          <p:cNvPr id="4" name="Содержимое 3" descr="http://massaget.kz/userdata/uploads/u24/k1_1.jpg"/>
          <p:cNvPicPr>
            <a:picLocks noGrp="1"/>
          </p:cNvPicPr>
          <p:nvPr>
            <p:ph idx="1"/>
          </p:nvPr>
        </p:nvPicPr>
        <p:blipFill>
          <a:blip r:embed="rId2" cstate="print"/>
          <a:srcRect/>
          <a:stretch>
            <a:fillRect/>
          </a:stretch>
        </p:blipFill>
        <p:spPr bwMode="auto">
          <a:xfrm>
            <a:off x="899592" y="2276872"/>
            <a:ext cx="2489051" cy="1873969"/>
          </a:xfrm>
          <a:prstGeom prst="rect">
            <a:avLst/>
          </a:prstGeom>
          <a:noFill/>
          <a:ln w="9525">
            <a:noFill/>
            <a:miter lim="800000"/>
            <a:headEnd/>
            <a:tailEnd/>
          </a:ln>
        </p:spPr>
      </p:pic>
      <p:sp>
        <p:nvSpPr>
          <p:cNvPr id="5" name="Прямоугольник 4"/>
          <p:cNvSpPr/>
          <p:nvPr/>
        </p:nvSpPr>
        <p:spPr>
          <a:xfrm>
            <a:off x="3563888" y="2132856"/>
            <a:ext cx="4572000" cy="2677656"/>
          </a:xfrm>
          <a:prstGeom prst="rect">
            <a:avLst/>
          </a:prstGeom>
        </p:spPr>
        <p:txBody>
          <a:bodyPr>
            <a:spAutoFit/>
          </a:bodyPr>
          <a:lstStyle/>
          <a:p>
            <a:r>
              <a:rPr lang="ru-RU" sz="2800" dirty="0" err="1">
                <a:latin typeface="Times New Roman" pitchFamily="18" charset="0"/>
                <a:cs typeface="Times New Roman" pitchFamily="18" charset="0"/>
              </a:rPr>
              <a:t>Егер</a:t>
            </a:r>
            <a:r>
              <a:rPr lang="ru-RU" sz="2800" dirty="0">
                <a:latin typeface="Times New Roman" pitchFamily="18" charset="0"/>
                <a:cs typeface="Times New Roman" pitchFamily="18" charset="0"/>
              </a:rPr>
              <a:t> </a:t>
            </a:r>
            <a:r>
              <a:rPr lang="ru-RU" sz="2800" b="1" i="1" dirty="0" err="1">
                <a:latin typeface="Times New Roman" pitchFamily="18" charset="0"/>
                <a:cs typeface="Times New Roman" pitchFamily="18" charset="0"/>
              </a:rPr>
              <a:t>оң қолыңыздың </a:t>
            </a:r>
            <a:r>
              <a:rPr lang="ru-RU" sz="2800" b="1" i="1" dirty="0">
                <a:latin typeface="Times New Roman" pitchFamily="18" charset="0"/>
                <a:cs typeface="Times New Roman" pitchFamily="18" charset="0"/>
              </a:rPr>
              <a:t>бас </a:t>
            </a:r>
            <a:r>
              <a:rPr lang="ru-RU" sz="2800" b="1" i="1" dirty="0" err="1">
                <a:latin typeface="Times New Roman" pitchFamily="18" charset="0"/>
                <a:cs typeface="Times New Roman" pitchFamily="18" charset="0"/>
              </a:rPr>
              <a:t>бармағы сол</a:t>
            </a:r>
            <a:r>
              <a:rPr lang="ru-RU" sz="2800" b="1" i="1" dirty="0">
                <a:latin typeface="Times New Roman" pitchFamily="18" charset="0"/>
                <a:cs typeface="Times New Roman" pitchFamily="18" charset="0"/>
              </a:rPr>
              <a:t> </a:t>
            </a:r>
            <a:r>
              <a:rPr lang="ru-RU" sz="2800" b="1" i="1" dirty="0" err="1">
                <a:latin typeface="Times New Roman" pitchFamily="18" charset="0"/>
                <a:cs typeface="Times New Roman" pitchFamily="18" charset="0"/>
              </a:rPr>
              <a:t>қолыңыздың бас</a:t>
            </a:r>
            <a:r>
              <a:rPr lang="ru-RU" sz="2800" b="1" i="1" dirty="0">
                <a:latin typeface="Times New Roman" pitchFamily="18" charset="0"/>
                <a:cs typeface="Times New Roman" pitchFamily="18" charset="0"/>
              </a:rPr>
              <a:t> </a:t>
            </a:r>
            <a:r>
              <a:rPr lang="ru-RU" sz="2800" b="1" i="1" dirty="0" err="1">
                <a:latin typeface="Times New Roman" pitchFamily="18" charset="0"/>
                <a:cs typeface="Times New Roman" pitchFamily="18" charset="0"/>
              </a:rPr>
              <a:t>бармағының үстінде жатса</a:t>
            </a:r>
            <a:r>
              <a:rPr lang="ru-RU" sz="2800" b="1" i="1" dirty="0">
                <a:latin typeface="Times New Roman" pitchFamily="18" charset="0"/>
                <a:cs typeface="Times New Roman" pitchFamily="18" charset="0"/>
              </a:rPr>
              <a:t>,</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параққа </a:t>
            </a:r>
            <a:r>
              <a:rPr lang="ru-RU" sz="2800" dirty="0">
                <a:latin typeface="Times New Roman" pitchFamily="18" charset="0"/>
                <a:cs typeface="Times New Roman" pitchFamily="18" charset="0"/>
              </a:rPr>
              <a:t>«2» </a:t>
            </a:r>
            <a:r>
              <a:rPr lang="ru-RU" sz="2800" dirty="0" err="1">
                <a:latin typeface="Times New Roman" pitchFamily="18" charset="0"/>
                <a:cs typeface="Times New Roman" pitchFamily="18" charset="0"/>
              </a:rPr>
              <a:t>деп</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жазыңыз</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егер</a:t>
            </a:r>
            <a:r>
              <a:rPr lang="ru-RU" sz="2800" dirty="0">
                <a:latin typeface="Times New Roman" pitchFamily="18" charset="0"/>
                <a:cs typeface="Times New Roman" pitchFamily="18" charset="0"/>
              </a:rPr>
              <a:t> </a:t>
            </a:r>
            <a:r>
              <a:rPr lang="ru-RU" sz="2800" b="1" i="1" dirty="0" err="1">
                <a:latin typeface="Times New Roman" pitchFamily="18" charset="0"/>
                <a:cs typeface="Times New Roman" pitchFamily="18" charset="0"/>
              </a:rPr>
              <a:t>сол</a:t>
            </a:r>
            <a:r>
              <a:rPr lang="ru-RU" sz="2800" b="1" i="1" dirty="0">
                <a:latin typeface="Times New Roman" pitchFamily="18" charset="0"/>
                <a:cs typeface="Times New Roman" pitchFamily="18" charset="0"/>
              </a:rPr>
              <a:t> </a:t>
            </a:r>
            <a:r>
              <a:rPr lang="ru-RU" sz="2800" b="1" i="1" dirty="0" err="1">
                <a:latin typeface="Times New Roman" pitchFamily="18" charset="0"/>
                <a:cs typeface="Times New Roman" pitchFamily="18" charset="0"/>
              </a:rPr>
              <a:t>қолыңыз үстіде жатса</a:t>
            </a:r>
            <a:r>
              <a:rPr lang="ru-RU" sz="2800" dirty="0">
                <a:latin typeface="Times New Roman" pitchFamily="18" charset="0"/>
                <a:cs typeface="Times New Roman" pitchFamily="18" charset="0"/>
              </a:rPr>
              <a:t> - «1».</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err="1">
                <a:latin typeface="Times New Roman" pitchFamily="18" charset="0"/>
                <a:cs typeface="Times New Roman" pitchFamily="18" charset="0"/>
              </a:rPr>
              <a:t>Бір</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көзіңізді жұмып, кез</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келген</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нысанаға дәлдеп көздеңіз</a:t>
            </a:r>
            <a:endParaRPr lang="ru-RU" dirty="0">
              <a:latin typeface="Times New Roman" pitchFamily="18" charset="0"/>
              <a:cs typeface="Times New Roman" pitchFamily="18" charset="0"/>
            </a:endParaRPr>
          </a:p>
        </p:txBody>
      </p:sp>
      <p:pic>
        <p:nvPicPr>
          <p:cNvPr id="4" name="Содержимое 3" descr="http://massaget.kz/userdata/uploads/u24/k2.jpg"/>
          <p:cNvPicPr>
            <a:picLocks noGrp="1"/>
          </p:cNvPicPr>
          <p:nvPr>
            <p:ph idx="1"/>
          </p:nvPr>
        </p:nvPicPr>
        <p:blipFill>
          <a:blip r:embed="rId2" cstate="print"/>
          <a:srcRect/>
          <a:stretch>
            <a:fillRect/>
          </a:stretch>
        </p:blipFill>
        <p:spPr bwMode="auto">
          <a:xfrm>
            <a:off x="899592" y="2132856"/>
            <a:ext cx="3497163" cy="3024336"/>
          </a:xfrm>
          <a:prstGeom prst="rect">
            <a:avLst/>
          </a:prstGeom>
          <a:noFill/>
          <a:ln w="9525">
            <a:noFill/>
            <a:miter lim="800000"/>
            <a:headEnd/>
            <a:tailEnd/>
          </a:ln>
        </p:spPr>
      </p:pic>
      <p:sp>
        <p:nvSpPr>
          <p:cNvPr id="5" name="Прямоугольник 4"/>
          <p:cNvSpPr/>
          <p:nvPr/>
        </p:nvSpPr>
        <p:spPr>
          <a:xfrm>
            <a:off x="4572000" y="2420888"/>
            <a:ext cx="4572000" cy="1815882"/>
          </a:xfrm>
          <a:prstGeom prst="rect">
            <a:avLst/>
          </a:prstGeom>
        </p:spPr>
        <p:txBody>
          <a:bodyPr>
            <a:spAutoFit/>
          </a:bodyPr>
          <a:lstStyle/>
          <a:p>
            <a:r>
              <a:rPr lang="ru-RU" sz="2800" dirty="0" err="1">
                <a:latin typeface="Times New Roman" pitchFamily="18" charset="0"/>
                <a:cs typeface="Times New Roman" pitchFamily="18" charset="0"/>
              </a:rPr>
              <a:t>Егер</a:t>
            </a:r>
            <a:r>
              <a:rPr lang="ru-RU" sz="2800" dirty="0">
                <a:latin typeface="Times New Roman" pitchFamily="18" charset="0"/>
                <a:cs typeface="Times New Roman" pitchFamily="18" charset="0"/>
              </a:rPr>
              <a:t> </a:t>
            </a:r>
            <a:r>
              <a:rPr lang="ru-RU" sz="2800" b="1" i="1" dirty="0" err="1">
                <a:latin typeface="Times New Roman" pitchFamily="18" charset="0"/>
                <a:cs typeface="Times New Roman" pitchFamily="18" charset="0"/>
              </a:rPr>
              <a:t>сол</a:t>
            </a:r>
            <a:r>
              <a:rPr lang="ru-RU" sz="2800" b="1" i="1" dirty="0">
                <a:latin typeface="Times New Roman" pitchFamily="18" charset="0"/>
                <a:cs typeface="Times New Roman" pitchFamily="18" charset="0"/>
              </a:rPr>
              <a:t> </a:t>
            </a:r>
            <a:r>
              <a:rPr lang="ru-RU" sz="2800" b="1" i="1" dirty="0" err="1">
                <a:latin typeface="Times New Roman" pitchFamily="18" charset="0"/>
                <a:cs typeface="Times New Roman" pitchFamily="18" charset="0"/>
              </a:rPr>
              <a:t>көзіңіз ашық қалса</a:t>
            </a:r>
            <a:r>
              <a:rPr lang="ru-RU" sz="2800" dirty="0" err="1">
                <a:latin typeface="Times New Roman" pitchFamily="18" charset="0"/>
                <a:cs typeface="Times New Roman" pitchFamily="18" charset="0"/>
              </a:rPr>
              <a:t>, </a:t>
            </a:r>
            <a:r>
              <a:rPr lang="ru-RU" sz="2800" dirty="0">
                <a:latin typeface="Times New Roman" pitchFamily="18" charset="0"/>
                <a:cs typeface="Times New Roman" pitchFamily="18" charset="0"/>
              </a:rPr>
              <a:t>«1» </a:t>
            </a:r>
            <a:r>
              <a:rPr lang="ru-RU" sz="2800" dirty="0" err="1">
                <a:latin typeface="Times New Roman" pitchFamily="18" charset="0"/>
                <a:cs typeface="Times New Roman" pitchFamily="18" charset="0"/>
              </a:rPr>
              <a:t>санын</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жазыңыз</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егер</a:t>
            </a:r>
            <a:r>
              <a:rPr lang="ru-RU" sz="2800" dirty="0">
                <a:latin typeface="Times New Roman" pitchFamily="18" charset="0"/>
                <a:cs typeface="Times New Roman" pitchFamily="18" charset="0"/>
              </a:rPr>
              <a:t> </a:t>
            </a:r>
            <a:r>
              <a:rPr lang="ru-RU" sz="2800" b="1" i="1" dirty="0" err="1">
                <a:latin typeface="Times New Roman" pitchFamily="18" charset="0"/>
                <a:cs typeface="Times New Roman" pitchFamily="18" charset="0"/>
              </a:rPr>
              <a:t>оң көзіңіз ашық қалса</a:t>
            </a:r>
            <a:r>
              <a:rPr lang="ru-RU" sz="2800" dirty="0" err="1">
                <a:latin typeface="Times New Roman" pitchFamily="18" charset="0"/>
                <a:cs typeface="Times New Roman" pitchFamily="18" charset="0"/>
              </a:rPr>
              <a:t> </a:t>
            </a:r>
            <a:r>
              <a:rPr lang="ru-RU" sz="2800" dirty="0">
                <a:latin typeface="Times New Roman" pitchFamily="18" charset="0"/>
                <a:cs typeface="Times New Roman" pitchFamily="18" charset="0"/>
              </a:rPr>
              <a:t>- «2».</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dirty="0" err="1">
                <a:latin typeface="Times New Roman" pitchFamily="18" charset="0"/>
                <a:cs typeface="Times New Roman" pitchFamily="18" charset="0"/>
              </a:rPr>
              <a:t>Қолыңызды кеудеңізге айқастырыңыз, қай қолыңыз үстіде жатыр</a:t>
            </a:r>
            <a:r>
              <a:rPr lang="ru-RU" sz="3600" dirty="0">
                <a:latin typeface="Times New Roman" pitchFamily="18" charset="0"/>
                <a:cs typeface="Times New Roman" pitchFamily="18" charset="0"/>
              </a:rPr>
              <a:t>?</a:t>
            </a:r>
            <a:r>
              <a:rPr lang="ru-RU" dirty="0"/>
              <a:t/>
            </a:r>
            <a:br>
              <a:rPr lang="ru-RU" dirty="0"/>
            </a:br>
            <a:endParaRPr lang="ru-RU" dirty="0"/>
          </a:p>
        </p:txBody>
      </p:sp>
      <p:pic>
        <p:nvPicPr>
          <p:cNvPr id="4" name="Содержимое 3" descr="http://massaget.kz/userdata/uploads/u24/k3.jpg"/>
          <p:cNvPicPr>
            <a:picLocks noGrp="1"/>
          </p:cNvPicPr>
          <p:nvPr>
            <p:ph idx="1"/>
          </p:nvPr>
        </p:nvPicPr>
        <p:blipFill>
          <a:blip r:embed="rId2" cstate="print"/>
          <a:srcRect/>
          <a:stretch>
            <a:fillRect/>
          </a:stretch>
        </p:blipFill>
        <p:spPr bwMode="auto">
          <a:xfrm>
            <a:off x="971600" y="2132856"/>
            <a:ext cx="2385814" cy="2808312"/>
          </a:xfrm>
          <a:prstGeom prst="rect">
            <a:avLst/>
          </a:prstGeom>
          <a:noFill/>
          <a:ln w="9525">
            <a:noFill/>
            <a:miter lim="800000"/>
            <a:headEnd/>
            <a:tailEnd/>
          </a:ln>
        </p:spPr>
      </p:pic>
      <p:sp>
        <p:nvSpPr>
          <p:cNvPr id="5" name="Прямоугольник 4"/>
          <p:cNvSpPr/>
          <p:nvPr/>
        </p:nvSpPr>
        <p:spPr>
          <a:xfrm>
            <a:off x="3923928" y="2132856"/>
            <a:ext cx="4572000" cy="2677656"/>
          </a:xfrm>
          <a:prstGeom prst="rect">
            <a:avLst/>
          </a:prstGeom>
        </p:spPr>
        <p:txBody>
          <a:bodyPr>
            <a:spAutoFit/>
          </a:bodyPr>
          <a:lstStyle/>
          <a:p>
            <a:r>
              <a:rPr lang="ru-RU" sz="2800" dirty="0" err="1">
                <a:latin typeface="Times New Roman" pitchFamily="18" charset="0"/>
                <a:cs typeface="Times New Roman" pitchFamily="18" charset="0"/>
              </a:rPr>
              <a:t>Егер</a:t>
            </a:r>
            <a:r>
              <a:rPr lang="ru-RU" sz="2800" dirty="0">
                <a:latin typeface="Times New Roman" pitchFamily="18" charset="0"/>
                <a:cs typeface="Times New Roman" pitchFamily="18" charset="0"/>
              </a:rPr>
              <a:t> </a:t>
            </a:r>
            <a:r>
              <a:rPr lang="ru-RU" sz="2800" b="1" i="1" dirty="0" err="1">
                <a:latin typeface="Times New Roman" pitchFamily="18" charset="0"/>
                <a:cs typeface="Times New Roman" pitchFamily="18" charset="0"/>
              </a:rPr>
              <a:t>сол</a:t>
            </a:r>
            <a:r>
              <a:rPr lang="ru-RU" sz="2800" b="1" i="1" dirty="0">
                <a:latin typeface="Times New Roman" pitchFamily="18" charset="0"/>
                <a:cs typeface="Times New Roman" pitchFamily="18" charset="0"/>
              </a:rPr>
              <a:t> </a:t>
            </a:r>
            <a:r>
              <a:rPr lang="ru-RU" sz="2800" b="1" i="1" dirty="0" err="1">
                <a:latin typeface="Times New Roman" pitchFamily="18" charset="0"/>
                <a:cs typeface="Times New Roman" pitchFamily="18" charset="0"/>
              </a:rPr>
              <a:t>қолыңыз саусақтары оң қолыңыздың үстінде жатса</a:t>
            </a:r>
            <a:r>
              <a:rPr lang="ru-RU" sz="2800" dirty="0">
                <a:latin typeface="Times New Roman" pitchFamily="18" charset="0"/>
                <a:cs typeface="Times New Roman" pitchFamily="18" charset="0"/>
              </a:rPr>
              <a:t>, «1» </a:t>
            </a:r>
            <a:r>
              <a:rPr lang="ru-RU" sz="2800" dirty="0" err="1">
                <a:latin typeface="Times New Roman" pitchFamily="18" charset="0"/>
                <a:cs typeface="Times New Roman" pitchFamily="18" charset="0"/>
              </a:rPr>
              <a:t>санын</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жазыңыз</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егер</a:t>
            </a:r>
            <a:r>
              <a:rPr lang="ru-RU" sz="2800" dirty="0">
                <a:latin typeface="Times New Roman" pitchFamily="18" charset="0"/>
                <a:cs typeface="Times New Roman" pitchFamily="18" charset="0"/>
              </a:rPr>
              <a:t> </a:t>
            </a:r>
            <a:r>
              <a:rPr lang="ru-RU" sz="2800" b="1" i="1" dirty="0" err="1">
                <a:latin typeface="Times New Roman" pitchFamily="18" charset="0"/>
                <a:cs typeface="Times New Roman" pitchFamily="18" charset="0"/>
              </a:rPr>
              <a:t>оң қолыңыз үстіде жатса</a:t>
            </a:r>
            <a:r>
              <a:rPr lang="ru-RU" sz="2800" dirty="0">
                <a:latin typeface="Times New Roman" pitchFamily="18" charset="0"/>
                <a:cs typeface="Times New Roman" pitchFamily="18" charset="0"/>
              </a:rPr>
              <a:t> - «2».</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err="1">
                <a:latin typeface="Times New Roman" pitchFamily="18" charset="0"/>
                <a:cs typeface="Times New Roman" pitchFamily="18" charset="0"/>
              </a:rPr>
              <a:t>Көлденең шапалақтаңыз</a:t>
            </a:r>
            <a:r>
              <a:rPr lang="ru-RU" b="1" dirty="0" err="1"/>
              <a:t>.</a:t>
            </a:r>
            <a:r>
              <a:rPr lang="ru-RU" b="1" dirty="0"/>
              <a:t> </a:t>
            </a:r>
            <a:endParaRPr lang="ru-RU" dirty="0"/>
          </a:p>
        </p:txBody>
      </p:sp>
      <p:pic>
        <p:nvPicPr>
          <p:cNvPr id="4" name="Содержимое 3" descr="http://massaget.kz/userdata/uploads/u24/k4.jpg"/>
          <p:cNvPicPr>
            <a:picLocks noGrp="1"/>
          </p:cNvPicPr>
          <p:nvPr>
            <p:ph idx="1"/>
          </p:nvPr>
        </p:nvPicPr>
        <p:blipFill>
          <a:blip r:embed="rId2" cstate="print"/>
          <a:srcRect/>
          <a:stretch>
            <a:fillRect/>
          </a:stretch>
        </p:blipFill>
        <p:spPr bwMode="auto">
          <a:xfrm>
            <a:off x="1043608" y="1844824"/>
            <a:ext cx="2457822" cy="3024336"/>
          </a:xfrm>
          <a:prstGeom prst="rect">
            <a:avLst/>
          </a:prstGeom>
          <a:noFill/>
          <a:ln w="9525">
            <a:noFill/>
            <a:miter lim="800000"/>
            <a:headEnd/>
            <a:tailEnd/>
          </a:ln>
        </p:spPr>
      </p:pic>
      <p:sp>
        <p:nvSpPr>
          <p:cNvPr id="5" name="Прямоугольник 4"/>
          <p:cNvSpPr/>
          <p:nvPr/>
        </p:nvSpPr>
        <p:spPr>
          <a:xfrm>
            <a:off x="3851920" y="2132856"/>
            <a:ext cx="4572000" cy="2062103"/>
          </a:xfrm>
          <a:prstGeom prst="rect">
            <a:avLst/>
          </a:prstGeom>
        </p:spPr>
        <p:txBody>
          <a:bodyPr>
            <a:spAutoFit/>
          </a:bodyPr>
          <a:lstStyle/>
          <a:p>
            <a:r>
              <a:rPr lang="ru-RU" sz="3200" dirty="0" err="1">
                <a:latin typeface="Times New Roman" pitchFamily="18" charset="0"/>
                <a:cs typeface="Times New Roman" pitchFamily="18" charset="0"/>
              </a:rPr>
              <a:t>Егер</a:t>
            </a:r>
            <a:r>
              <a:rPr lang="ru-RU" sz="3200" dirty="0">
                <a:latin typeface="Times New Roman" pitchFamily="18" charset="0"/>
                <a:cs typeface="Times New Roman" pitchFamily="18" charset="0"/>
              </a:rPr>
              <a:t> </a:t>
            </a:r>
            <a:r>
              <a:rPr lang="ru-RU" sz="3200" b="1" i="1" dirty="0" err="1">
                <a:latin typeface="Times New Roman" pitchFamily="18" charset="0"/>
                <a:cs typeface="Times New Roman" pitchFamily="18" charset="0"/>
              </a:rPr>
              <a:t>сол</a:t>
            </a:r>
            <a:r>
              <a:rPr lang="ru-RU" sz="3200" b="1" i="1" dirty="0">
                <a:latin typeface="Times New Roman" pitchFamily="18" charset="0"/>
                <a:cs typeface="Times New Roman" pitchFamily="18" charset="0"/>
              </a:rPr>
              <a:t> </a:t>
            </a:r>
            <a:r>
              <a:rPr lang="ru-RU" sz="3200" b="1" i="1" dirty="0" err="1">
                <a:latin typeface="Times New Roman" pitchFamily="18" charset="0"/>
                <a:cs typeface="Times New Roman" pitchFamily="18" charset="0"/>
              </a:rPr>
              <a:t>қолыңыз үстіде болса</a:t>
            </a:r>
            <a:r>
              <a:rPr lang="ru-RU" sz="3200" dirty="0">
                <a:latin typeface="Times New Roman" pitchFamily="18" charset="0"/>
                <a:cs typeface="Times New Roman" pitchFamily="18" charset="0"/>
              </a:rPr>
              <a:t> - «1», </a:t>
            </a:r>
            <a:r>
              <a:rPr lang="ru-RU" sz="3200" dirty="0" err="1">
                <a:latin typeface="Times New Roman" pitchFamily="18" charset="0"/>
                <a:cs typeface="Times New Roman" pitchFamily="18" charset="0"/>
              </a:rPr>
              <a:t>егер</a:t>
            </a:r>
            <a:r>
              <a:rPr lang="ru-RU" sz="3200" dirty="0">
                <a:latin typeface="Times New Roman" pitchFamily="18" charset="0"/>
                <a:cs typeface="Times New Roman" pitchFamily="18" charset="0"/>
              </a:rPr>
              <a:t> </a:t>
            </a:r>
            <a:r>
              <a:rPr lang="ru-RU" sz="3200" b="1" i="1" dirty="0" err="1">
                <a:latin typeface="Times New Roman" pitchFamily="18" charset="0"/>
                <a:cs typeface="Times New Roman" pitchFamily="18" charset="0"/>
              </a:rPr>
              <a:t>оң қолыңыз болса</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онда</a:t>
            </a:r>
            <a:r>
              <a:rPr lang="ru-RU" sz="3200" dirty="0">
                <a:latin typeface="Times New Roman" pitchFamily="18" charset="0"/>
                <a:cs typeface="Times New Roman" pitchFamily="18" charset="0"/>
              </a:rPr>
              <a:t> «2».</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b="1" dirty="0" smtClean="0">
                <a:latin typeface="Times New Roman" pitchFamily="18" charset="0"/>
                <a:cs typeface="Times New Roman" pitchFamily="18" charset="0"/>
              </a:rPr>
              <a:t/>
            </a:r>
            <a:br>
              <a:rPr lang="ru-RU" sz="3600" b="1" dirty="0" smtClean="0">
                <a:latin typeface="Times New Roman" pitchFamily="18" charset="0"/>
                <a:cs typeface="Times New Roman" pitchFamily="18" charset="0"/>
              </a:rPr>
            </a:br>
            <a:r>
              <a:rPr lang="ru-RU" sz="3600" b="1" dirty="0" err="1" smtClean="0">
                <a:solidFill>
                  <a:srgbClr val="FF0000"/>
                </a:solidFill>
                <a:latin typeface="Times New Roman" pitchFamily="18" charset="0"/>
                <a:cs typeface="Times New Roman" pitchFamily="18" charset="0"/>
              </a:rPr>
              <a:t>Қорытындысын </a:t>
            </a:r>
            <a:r>
              <a:rPr lang="ru-RU" sz="3600" b="1" dirty="0" err="1">
                <a:solidFill>
                  <a:srgbClr val="FF0000"/>
                </a:solidFill>
                <a:latin typeface="Times New Roman" pitchFamily="18" charset="0"/>
                <a:cs typeface="Times New Roman" pitchFamily="18" charset="0"/>
              </a:rPr>
              <a:t>сандардың орналасу</a:t>
            </a:r>
            <a:r>
              <a:rPr lang="ru-RU" sz="3600" b="1" dirty="0">
                <a:solidFill>
                  <a:srgbClr val="FF0000"/>
                </a:solidFill>
                <a:latin typeface="Times New Roman" pitchFamily="18" charset="0"/>
                <a:cs typeface="Times New Roman" pitchFamily="18" charset="0"/>
              </a:rPr>
              <a:t> </a:t>
            </a:r>
            <a:r>
              <a:rPr lang="ru-RU" sz="3600" b="1" dirty="0" err="1">
                <a:solidFill>
                  <a:srgbClr val="FF0000"/>
                </a:solidFill>
                <a:latin typeface="Times New Roman" pitchFamily="18" charset="0"/>
                <a:cs typeface="Times New Roman" pitchFamily="18" charset="0"/>
              </a:rPr>
              <a:t>тәртібі бойынша</a:t>
            </a:r>
            <a:r>
              <a:rPr lang="ru-RU" sz="3600" b="1" dirty="0">
                <a:solidFill>
                  <a:srgbClr val="FF0000"/>
                </a:solidFill>
                <a:latin typeface="Times New Roman" pitchFamily="18" charset="0"/>
                <a:cs typeface="Times New Roman" pitchFamily="18" charset="0"/>
              </a:rPr>
              <a:t> </a:t>
            </a:r>
            <a:r>
              <a:rPr lang="ru-RU" sz="3600" b="1" dirty="0" err="1">
                <a:solidFill>
                  <a:srgbClr val="FF0000"/>
                </a:solidFill>
                <a:latin typeface="Times New Roman" pitchFamily="18" charset="0"/>
                <a:cs typeface="Times New Roman" pitchFamily="18" charset="0"/>
              </a:rPr>
              <a:t>анықтаңыз:</a:t>
            </a:r>
            <a:r>
              <a:rPr lang="ru-RU" dirty="0">
                <a:solidFill>
                  <a:srgbClr val="FF0000"/>
                </a:solidFill>
              </a:rPr>
              <a:t/>
            </a:r>
            <a:br>
              <a:rPr lang="ru-RU" dirty="0">
                <a:solidFill>
                  <a:srgbClr val="FF0000"/>
                </a:solidFill>
              </a:rPr>
            </a:br>
            <a:endParaRPr lang="ru-RU" dirty="0">
              <a:solidFill>
                <a:srgbClr val="FF0000"/>
              </a:solidFill>
            </a:endParaRPr>
          </a:p>
        </p:txBody>
      </p:sp>
      <p:sp>
        <p:nvSpPr>
          <p:cNvPr id="3" name="Содержимое 2"/>
          <p:cNvSpPr>
            <a:spLocks noGrp="1"/>
          </p:cNvSpPr>
          <p:nvPr>
            <p:ph idx="1"/>
          </p:nvPr>
        </p:nvSpPr>
        <p:spPr/>
        <p:txBody>
          <a:bodyPr>
            <a:noAutofit/>
          </a:bodyPr>
          <a:lstStyle/>
          <a:p>
            <a:r>
              <a:rPr lang="ru-RU" sz="2400" dirty="0" smtClean="0">
                <a:solidFill>
                  <a:srgbClr val="FF0000"/>
                </a:solidFill>
                <a:latin typeface="Times New Roman" pitchFamily="18" charset="0"/>
                <a:cs typeface="Times New Roman" pitchFamily="18" charset="0"/>
              </a:rPr>
              <a:t>«2222</a:t>
            </a:r>
            <a:r>
              <a:rPr lang="ru-RU" sz="2400" dirty="0">
                <a:solidFill>
                  <a:srgbClr val="FF0000"/>
                </a:solidFill>
                <a:latin typeface="Times New Roman" pitchFamily="18" charset="0"/>
                <a:cs typeface="Times New Roman" pitchFamily="18" charset="0"/>
              </a:rPr>
              <a:t>» </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жүз пайыз</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оңақай</a:t>
            </a:r>
            <a:r>
              <a:rPr lang="ru-RU" sz="2400" dirty="0">
                <a:latin typeface="Times New Roman" pitchFamily="18" charset="0"/>
                <a:cs typeface="Times New Roman" pitchFamily="18" charset="0"/>
              </a:rPr>
              <a:t>) – </a:t>
            </a:r>
            <a:r>
              <a:rPr lang="ru-RU" sz="2400" dirty="0" err="1">
                <a:latin typeface="Times New Roman" pitchFamily="18" charset="0"/>
                <a:cs typeface="Times New Roman" pitchFamily="18" charset="0"/>
              </a:rPr>
              <a:t>мінезі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тұрақты</a:t>
            </a:r>
            <a:r>
              <a:rPr lang="ru-RU" sz="2400" dirty="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біреулермен</a:t>
            </a:r>
            <a:r>
              <a:rPr lang="ru-RU" sz="2400" dirty="0" smtClean="0">
                <a:latin typeface="Times New Roman" pitchFamily="18" charset="0"/>
                <a:cs typeface="Times New Roman" pitchFamily="18" charset="0"/>
              </a:rPr>
              <a:t> </a:t>
            </a:r>
            <a:r>
              <a:rPr lang="ru-RU" sz="2400" dirty="0" err="1">
                <a:latin typeface="Times New Roman" pitchFamily="18" charset="0"/>
                <a:cs typeface="Times New Roman" pitchFamily="18" charset="0"/>
              </a:rPr>
              <a:t>шиеленісуден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ұрсысудан қашады</a:t>
            </a:r>
            <a:r>
              <a:rPr lang="ru-RU" sz="2400" dirty="0">
                <a:latin typeface="Times New Roman" pitchFamily="18" charset="0"/>
                <a:cs typeface="Times New Roman" pitchFamily="18" charset="0"/>
              </a:rPr>
              <a:t>.</a:t>
            </a:r>
          </a:p>
          <a:p>
            <a:r>
              <a:rPr lang="ru-RU" sz="2400" dirty="0">
                <a:solidFill>
                  <a:srgbClr val="FF0000"/>
                </a:solidFill>
                <a:latin typeface="Times New Roman" pitchFamily="18" charset="0"/>
                <a:cs typeface="Times New Roman" pitchFamily="18" charset="0"/>
              </a:rPr>
              <a:t>«2221» </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ең үлкен кемшілігі</a:t>
            </a:r>
            <a:r>
              <a:rPr lang="ru-RU" sz="2400" dirty="0">
                <a:latin typeface="Times New Roman" pitchFamily="18" charset="0"/>
                <a:cs typeface="Times New Roman" pitchFamily="18" charset="0"/>
              </a:rPr>
              <a:t> – </a:t>
            </a:r>
            <a:r>
              <a:rPr lang="ru-RU" sz="2400" dirty="0" err="1">
                <a:latin typeface="Times New Roman" pitchFamily="18" charset="0"/>
                <a:cs typeface="Times New Roman" pitchFamily="18" charset="0"/>
              </a:rPr>
              <a:t>батылсыздық</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тартыншақтық</a:t>
            </a:r>
            <a:r>
              <a:rPr lang="ru-RU" sz="2400" dirty="0">
                <a:latin typeface="Times New Roman" pitchFamily="18" charset="0"/>
                <a:cs typeface="Times New Roman" pitchFamily="18" charset="0"/>
              </a:rPr>
              <a:t>.</a:t>
            </a:r>
          </a:p>
          <a:p>
            <a:r>
              <a:rPr lang="ru-RU" sz="2400" dirty="0">
                <a:solidFill>
                  <a:srgbClr val="FF0000"/>
                </a:solidFill>
                <a:latin typeface="Times New Roman" pitchFamily="18" charset="0"/>
                <a:cs typeface="Times New Roman" pitchFamily="18" charset="0"/>
              </a:rPr>
              <a:t>«2212» </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өте ашық</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кез</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келген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адаммен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тіл</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табысып</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кетеді</a:t>
            </a:r>
            <a:r>
              <a:rPr lang="ru-RU" sz="2400" dirty="0">
                <a:latin typeface="Times New Roman" pitchFamily="18" charset="0"/>
                <a:cs typeface="Times New Roman" pitchFamily="18" charset="0"/>
              </a:rPr>
              <a:t>.</a:t>
            </a:r>
          </a:p>
          <a:p>
            <a:r>
              <a:rPr lang="ru-RU" sz="2400" dirty="0">
                <a:solidFill>
                  <a:srgbClr val="FF0000"/>
                </a:solidFill>
                <a:latin typeface="Times New Roman" pitchFamily="18" charset="0"/>
                <a:cs typeface="Times New Roman" pitchFamily="18" charset="0"/>
              </a:rPr>
              <a:t>«2111» - </a:t>
            </a:r>
            <a:r>
              <a:rPr lang="ru-RU" sz="2400" dirty="0" err="1">
                <a:latin typeface="Times New Roman" pitchFamily="18" charset="0"/>
                <a:cs typeface="Times New Roman" pitchFamily="18" charset="0"/>
              </a:rPr>
              <a:t>тұрақсыздық</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жалтақтағыш</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біреудің қолдауы </a:t>
            </a:r>
            <a:r>
              <a:rPr lang="ru-RU" sz="2400" dirty="0">
                <a:latin typeface="Times New Roman" pitchFamily="18" charset="0"/>
                <a:cs typeface="Times New Roman" pitchFamily="18" charset="0"/>
              </a:rPr>
              <a:t>мен </a:t>
            </a:r>
            <a:r>
              <a:rPr lang="ru-RU" sz="2400" dirty="0" err="1">
                <a:latin typeface="Times New Roman" pitchFamily="18" charset="0"/>
                <a:cs typeface="Times New Roman" pitchFamily="18" charset="0"/>
              </a:rPr>
              <a:t>пікіріне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тәуелді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өзіне сеніп</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үйрену керек</a:t>
            </a:r>
            <a:r>
              <a:rPr lang="ru-RU" sz="2400" dirty="0">
                <a:latin typeface="Times New Roman" pitchFamily="18" charset="0"/>
                <a:cs typeface="Times New Roman" pitchFamily="18" charset="0"/>
              </a:rPr>
              <a:t>.</a:t>
            </a:r>
          </a:p>
          <a:p>
            <a:r>
              <a:rPr lang="ru-RU" sz="2400" dirty="0">
                <a:solidFill>
                  <a:srgbClr val="FF0000"/>
                </a:solidFill>
                <a:latin typeface="Times New Roman" pitchFamily="18" charset="0"/>
                <a:cs typeface="Times New Roman" pitchFamily="18" charset="0"/>
              </a:rPr>
              <a:t>«2211» </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мұндай үйлесім көп кездесе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бермейді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Ашық адамдар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жақсы қарым-қатынас жасайды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әрі мінездері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жұмсақ</a:t>
            </a:r>
            <a:r>
              <a:rPr lang="ru-RU" sz="2400" dirty="0" err="1"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188640"/>
            <a:ext cx="8229600" cy="6408712"/>
          </a:xfrm>
        </p:spPr>
        <p:txBody>
          <a:bodyPr>
            <a:normAutofit fontScale="25000" lnSpcReduction="20000"/>
          </a:bodyPr>
          <a:lstStyle/>
          <a:p>
            <a:r>
              <a:rPr lang="ru-RU" sz="8000" dirty="0" smtClean="0">
                <a:solidFill>
                  <a:srgbClr val="FF0000"/>
                </a:solidFill>
                <a:latin typeface="Times New Roman" pitchFamily="18" charset="0"/>
                <a:cs typeface="Times New Roman" pitchFamily="18" charset="0"/>
              </a:rPr>
              <a:t>«2122»</a:t>
            </a:r>
            <a:r>
              <a:rPr lang="ru-RU" sz="8000" dirty="0" smtClean="0">
                <a:latin typeface="Times New Roman" pitchFamily="18" charset="0"/>
                <a:cs typeface="Times New Roman" pitchFamily="18" charset="0"/>
              </a:rPr>
              <a:t> - </a:t>
            </a:r>
            <a:r>
              <a:rPr lang="ru-RU" sz="8000" dirty="0" err="1" smtClean="0">
                <a:latin typeface="Times New Roman" pitchFamily="18" charset="0"/>
                <a:cs typeface="Times New Roman" pitchFamily="18" charset="0"/>
              </a:rPr>
              <a:t>бұндай адамдарда</a:t>
            </a:r>
            <a:r>
              <a:rPr lang="ru-RU" sz="8000" dirty="0" smtClean="0">
                <a:latin typeface="Times New Roman" pitchFamily="18" charset="0"/>
                <a:cs typeface="Times New Roman" pitchFamily="18" charset="0"/>
              </a:rPr>
              <a:t> </a:t>
            </a:r>
            <a:r>
              <a:rPr lang="ru-RU" sz="8000" dirty="0" err="1" smtClean="0">
                <a:latin typeface="Times New Roman" pitchFamily="18" charset="0"/>
                <a:cs typeface="Times New Roman" pitchFamily="18" charset="0"/>
              </a:rPr>
              <a:t>аналитикалық ақыл-ой жүйесі қалыптасқан</a:t>
            </a:r>
            <a:r>
              <a:rPr lang="ru-RU" sz="8000" dirty="0" smtClean="0">
                <a:latin typeface="Times New Roman" pitchFamily="18" charset="0"/>
                <a:cs typeface="Times New Roman" pitchFamily="18" charset="0"/>
              </a:rPr>
              <a:t>, </a:t>
            </a:r>
            <a:r>
              <a:rPr lang="ru-RU" sz="8000" dirty="0" err="1" smtClean="0">
                <a:latin typeface="Times New Roman" pitchFamily="18" charset="0"/>
                <a:cs typeface="Times New Roman" pitchFamily="18" charset="0"/>
              </a:rPr>
              <a:t>мінезі</a:t>
            </a:r>
            <a:r>
              <a:rPr lang="ru-RU" sz="8000" dirty="0" smtClean="0">
                <a:latin typeface="Times New Roman" pitchFamily="18" charset="0"/>
                <a:cs typeface="Times New Roman" pitchFamily="18" charset="0"/>
              </a:rPr>
              <a:t> </a:t>
            </a:r>
            <a:r>
              <a:rPr lang="ru-RU" sz="8000" dirty="0" err="1" smtClean="0">
                <a:latin typeface="Times New Roman" pitchFamily="18" charset="0"/>
                <a:cs typeface="Times New Roman" pitchFamily="18" charset="0"/>
              </a:rPr>
              <a:t>жұмсақ</a:t>
            </a:r>
            <a:r>
              <a:rPr lang="ru-RU" sz="8000" dirty="0" smtClean="0">
                <a:latin typeface="Times New Roman" pitchFamily="18" charset="0"/>
                <a:cs typeface="Times New Roman" pitchFamily="18" charset="0"/>
              </a:rPr>
              <a:t>. </a:t>
            </a:r>
            <a:r>
              <a:rPr lang="ru-RU" sz="8000" dirty="0" err="1" smtClean="0">
                <a:latin typeface="Times New Roman" pitchFamily="18" charset="0"/>
                <a:cs typeface="Times New Roman" pitchFamily="18" charset="0"/>
              </a:rPr>
              <a:t>Бәріне сақтықпен қарайды, адамдармен</a:t>
            </a:r>
            <a:r>
              <a:rPr lang="ru-RU" sz="8000" dirty="0" smtClean="0">
                <a:latin typeface="Times New Roman" pitchFamily="18" charset="0"/>
                <a:cs typeface="Times New Roman" pitchFamily="18" charset="0"/>
              </a:rPr>
              <a:t> </a:t>
            </a:r>
            <a:r>
              <a:rPr lang="ru-RU" sz="8000" dirty="0" err="1" smtClean="0">
                <a:latin typeface="Times New Roman" pitchFamily="18" charset="0"/>
                <a:cs typeface="Times New Roman" pitchFamily="18" charset="0"/>
              </a:rPr>
              <a:t>өзін салқынқанды ұстайды.</a:t>
            </a:r>
            <a:endParaRPr lang="ru-RU" sz="8000" dirty="0" smtClean="0">
              <a:latin typeface="Times New Roman" pitchFamily="18" charset="0"/>
              <a:cs typeface="Times New Roman" pitchFamily="18" charset="0"/>
            </a:endParaRPr>
          </a:p>
          <a:p>
            <a:r>
              <a:rPr lang="ru-RU" sz="8000" dirty="0" smtClean="0">
                <a:solidFill>
                  <a:srgbClr val="FF0000"/>
                </a:solidFill>
                <a:latin typeface="Times New Roman" pitchFamily="18" charset="0"/>
                <a:cs typeface="Times New Roman" pitchFamily="18" charset="0"/>
              </a:rPr>
              <a:t>«2121» </a:t>
            </a:r>
            <a:r>
              <a:rPr lang="ru-RU" sz="8000" dirty="0" smtClean="0">
                <a:latin typeface="Times New Roman" pitchFamily="18" charset="0"/>
                <a:cs typeface="Times New Roman" pitchFamily="18" charset="0"/>
              </a:rPr>
              <a:t>- </a:t>
            </a:r>
            <a:r>
              <a:rPr lang="ru-RU" sz="8000" dirty="0" err="1" smtClean="0">
                <a:latin typeface="Times New Roman" pitchFamily="18" charset="0"/>
                <a:cs typeface="Times New Roman" pitchFamily="18" charset="0"/>
              </a:rPr>
              <a:t>бұл тіркес</a:t>
            </a:r>
            <a:r>
              <a:rPr lang="ru-RU" sz="8000" dirty="0" smtClean="0">
                <a:latin typeface="Times New Roman" pitchFamily="18" charset="0"/>
                <a:cs typeface="Times New Roman" pitchFamily="18" charset="0"/>
              </a:rPr>
              <a:t> те </a:t>
            </a:r>
            <a:r>
              <a:rPr lang="ru-RU" sz="8000" dirty="0" err="1" smtClean="0">
                <a:latin typeface="Times New Roman" pitchFamily="18" charset="0"/>
                <a:cs typeface="Times New Roman" pitchFamily="18" charset="0"/>
              </a:rPr>
              <a:t>сирек</a:t>
            </a:r>
            <a:r>
              <a:rPr lang="ru-RU" sz="8000" dirty="0" smtClean="0">
                <a:latin typeface="Times New Roman" pitchFamily="18" charset="0"/>
                <a:cs typeface="Times New Roman" pitchFamily="18" charset="0"/>
              </a:rPr>
              <a:t> </a:t>
            </a:r>
            <a:r>
              <a:rPr lang="ru-RU" sz="8000" dirty="0" err="1" smtClean="0">
                <a:latin typeface="Times New Roman" pitchFamily="18" charset="0"/>
                <a:cs typeface="Times New Roman" pitchFamily="18" charset="0"/>
              </a:rPr>
              <a:t>кездеседі</a:t>
            </a:r>
            <a:r>
              <a:rPr lang="ru-RU" sz="8000" dirty="0" smtClean="0">
                <a:latin typeface="Times New Roman" pitchFamily="18" charset="0"/>
                <a:cs typeface="Times New Roman" pitchFamily="18" charset="0"/>
              </a:rPr>
              <a:t>, </a:t>
            </a:r>
            <a:r>
              <a:rPr lang="ru-RU" sz="8000" dirty="0" err="1" smtClean="0">
                <a:latin typeface="Times New Roman" pitchFamily="18" charset="0"/>
                <a:cs typeface="Times New Roman" pitchFamily="18" charset="0"/>
              </a:rPr>
              <a:t>қорғансыздық</a:t>
            </a:r>
            <a:r>
              <a:rPr lang="ru-RU" sz="8000" dirty="0" smtClean="0">
                <a:latin typeface="Times New Roman" pitchFamily="18" charset="0"/>
                <a:cs typeface="Times New Roman" pitchFamily="18" charset="0"/>
              </a:rPr>
              <a:t>, </a:t>
            </a:r>
            <a:r>
              <a:rPr lang="ru-RU" sz="8000" dirty="0" err="1" smtClean="0">
                <a:latin typeface="Times New Roman" pitchFamily="18" charset="0"/>
                <a:cs typeface="Times New Roman" pitchFamily="18" charset="0"/>
              </a:rPr>
              <a:t>адамдардың ықпалына ұшырап тұрады</a:t>
            </a:r>
            <a:r>
              <a:rPr lang="ru-RU" sz="8000" dirty="0" smtClean="0">
                <a:latin typeface="Times New Roman" pitchFamily="18" charset="0"/>
                <a:cs typeface="Times New Roman" pitchFamily="18" charset="0"/>
              </a:rPr>
              <a:t>.</a:t>
            </a:r>
          </a:p>
          <a:p>
            <a:r>
              <a:rPr lang="ru-RU" sz="8000" dirty="0" smtClean="0">
                <a:solidFill>
                  <a:srgbClr val="FF0000"/>
                </a:solidFill>
                <a:latin typeface="Times New Roman" pitchFamily="18" charset="0"/>
                <a:cs typeface="Times New Roman" pitchFamily="18" charset="0"/>
              </a:rPr>
              <a:t>«1112» </a:t>
            </a:r>
            <a:r>
              <a:rPr lang="ru-RU" sz="8000" dirty="0" smtClean="0">
                <a:latin typeface="Times New Roman" pitchFamily="18" charset="0"/>
                <a:cs typeface="Times New Roman" pitchFamily="18" charset="0"/>
              </a:rPr>
              <a:t>- </a:t>
            </a:r>
            <a:r>
              <a:rPr lang="ru-RU" sz="8000" dirty="0" err="1" smtClean="0">
                <a:latin typeface="Times New Roman" pitchFamily="18" charset="0"/>
                <a:cs typeface="Times New Roman" pitchFamily="18" charset="0"/>
              </a:rPr>
              <a:t>өте әсершіл</a:t>
            </a:r>
            <a:r>
              <a:rPr lang="ru-RU" sz="8000" dirty="0" smtClean="0">
                <a:latin typeface="Times New Roman" pitchFamily="18" charset="0"/>
                <a:cs typeface="Times New Roman" pitchFamily="18" charset="0"/>
              </a:rPr>
              <a:t>, </a:t>
            </a:r>
            <a:r>
              <a:rPr lang="ru-RU" sz="8000" dirty="0" err="1" smtClean="0">
                <a:latin typeface="Times New Roman" pitchFamily="18" charset="0"/>
                <a:cs typeface="Times New Roman" pitchFamily="18" charset="0"/>
              </a:rPr>
              <a:t>қайратты әрі батыл</a:t>
            </a:r>
            <a:r>
              <a:rPr lang="ru-RU" sz="8000" dirty="0" smtClean="0">
                <a:latin typeface="Times New Roman" pitchFamily="18" charset="0"/>
                <a:cs typeface="Times New Roman" pitchFamily="18" charset="0"/>
              </a:rPr>
              <a:t> </a:t>
            </a:r>
            <a:r>
              <a:rPr lang="ru-RU" sz="8000" dirty="0" err="1" smtClean="0">
                <a:latin typeface="Times New Roman" pitchFamily="18" charset="0"/>
                <a:cs typeface="Times New Roman" pitchFamily="18" charset="0"/>
              </a:rPr>
              <a:t>адамдар</a:t>
            </a:r>
            <a:r>
              <a:rPr lang="ru-RU" sz="8000" dirty="0" smtClean="0">
                <a:latin typeface="Times New Roman" pitchFamily="18" charset="0"/>
                <a:cs typeface="Times New Roman" pitchFamily="18" charset="0"/>
              </a:rPr>
              <a:t>.</a:t>
            </a:r>
          </a:p>
          <a:p>
            <a:r>
              <a:rPr lang="ru-RU" sz="8000" dirty="0" smtClean="0">
                <a:solidFill>
                  <a:srgbClr val="FF0000"/>
                </a:solidFill>
                <a:latin typeface="Times New Roman" pitchFamily="18" charset="0"/>
                <a:cs typeface="Times New Roman" pitchFamily="18" charset="0"/>
              </a:rPr>
              <a:t>«1222» </a:t>
            </a:r>
            <a:r>
              <a:rPr lang="ru-RU" sz="8000" dirty="0" smtClean="0">
                <a:latin typeface="Times New Roman" pitchFamily="18" charset="0"/>
                <a:cs typeface="Times New Roman" pitchFamily="18" charset="0"/>
              </a:rPr>
              <a:t>- </a:t>
            </a:r>
            <a:r>
              <a:rPr lang="ru-RU" sz="8000" dirty="0" err="1" smtClean="0">
                <a:latin typeface="Times New Roman" pitchFamily="18" charset="0"/>
                <a:cs typeface="Times New Roman" pitchFamily="18" charset="0"/>
              </a:rPr>
              <a:t>жиі</a:t>
            </a:r>
            <a:r>
              <a:rPr lang="ru-RU" sz="8000" dirty="0" smtClean="0">
                <a:latin typeface="Times New Roman" pitchFamily="18" charset="0"/>
                <a:cs typeface="Times New Roman" pitchFamily="18" charset="0"/>
              </a:rPr>
              <a:t> </a:t>
            </a:r>
            <a:r>
              <a:rPr lang="ru-RU" sz="8000" dirty="0" err="1" smtClean="0">
                <a:latin typeface="Times New Roman" pitchFamily="18" charset="0"/>
                <a:cs typeface="Times New Roman" pitchFamily="18" charset="0"/>
              </a:rPr>
              <a:t>кездесетін</a:t>
            </a:r>
            <a:r>
              <a:rPr lang="ru-RU" sz="8000" dirty="0" smtClean="0">
                <a:latin typeface="Times New Roman" pitchFamily="18" charset="0"/>
                <a:cs typeface="Times New Roman" pitchFamily="18" charset="0"/>
              </a:rPr>
              <a:t> </a:t>
            </a:r>
            <a:r>
              <a:rPr lang="ru-RU" sz="8000" dirty="0" err="1" smtClean="0">
                <a:latin typeface="Times New Roman" pitchFamily="18" charset="0"/>
                <a:cs typeface="Times New Roman" pitchFamily="18" charset="0"/>
              </a:rPr>
              <a:t>мінез</a:t>
            </a:r>
            <a:r>
              <a:rPr lang="ru-RU" sz="8000" dirty="0" smtClean="0">
                <a:latin typeface="Times New Roman" pitchFamily="18" charset="0"/>
                <a:cs typeface="Times New Roman" pitchFamily="18" charset="0"/>
              </a:rPr>
              <a:t>. </a:t>
            </a:r>
            <a:r>
              <a:rPr lang="ru-RU" sz="8000" dirty="0" err="1" smtClean="0">
                <a:latin typeface="Times New Roman" pitchFamily="18" charset="0"/>
                <a:cs typeface="Times New Roman" pitchFamily="18" charset="0"/>
              </a:rPr>
              <a:t>Әсершіл, алайда</a:t>
            </a:r>
            <a:r>
              <a:rPr lang="ru-RU" sz="8000" dirty="0" smtClean="0">
                <a:latin typeface="Times New Roman" pitchFamily="18" charset="0"/>
                <a:cs typeface="Times New Roman" pitchFamily="18" charset="0"/>
              </a:rPr>
              <a:t> </a:t>
            </a:r>
            <a:r>
              <a:rPr lang="ru-RU" sz="8000" dirty="0" err="1" smtClean="0">
                <a:latin typeface="Times New Roman" pitchFamily="18" charset="0"/>
                <a:cs typeface="Times New Roman" pitchFamily="18" charset="0"/>
              </a:rPr>
              <a:t>өмірлік сұрақтарды шешуде</a:t>
            </a:r>
            <a:r>
              <a:rPr lang="ru-RU" sz="8000" dirty="0" smtClean="0">
                <a:latin typeface="Times New Roman" pitchFamily="18" charset="0"/>
                <a:cs typeface="Times New Roman" pitchFamily="18" charset="0"/>
              </a:rPr>
              <a:t> </a:t>
            </a:r>
            <a:r>
              <a:rPr lang="ru-RU" sz="8000" dirty="0" err="1" smtClean="0">
                <a:latin typeface="Times New Roman" pitchFamily="18" charset="0"/>
                <a:cs typeface="Times New Roman" pitchFamily="18" charset="0"/>
              </a:rPr>
              <a:t>жігерлік</a:t>
            </a:r>
            <a:r>
              <a:rPr lang="ru-RU" sz="8000" dirty="0" smtClean="0">
                <a:latin typeface="Times New Roman" pitchFamily="18" charset="0"/>
                <a:cs typeface="Times New Roman" pitchFamily="18" charset="0"/>
              </a:rPr>
              <a:t> пен </a:t>
            </a:r>
            <a:r>
              <a:rPr lang="ru-RU" sz="8000" dirty="0" err="1" smtClean="0">
                <a:latin typeface="Times New Roman" pitchFamily="18" charset="0"/>
                <a:cs typeface="Times New Roman" pitchFamily="18" charset="0"/>
              </a:rPr>
              <a:t>батылдық жетпей</a:t>
            </a:r>
            <a:r>
              <a:rPr lang="ru-RU" sz="8000" dirty="0" smtClean="0">
                <a:latin typeface="Times New Roman" pitchFamily="18" charset="0"/>
                <a:cs typeface="Times New Roman" pitchFamily="18" charset="0"/>
              </a:rPr>
              <a:t> </a:t>
            </a:r>
            <a:r>
              <a:rPr lang="ru-RU" sz="8000" dirty="0" err="1" smtClean="0">
                <a:latin typeface="Times New Roman" pitchFamily="18" charset="0"/>
                <a:cs typeface="Times New Roman" pitchFamily="18" charset="0"/>
              </a:rPr>
              <a:t>жатады</a:t>
            </a:r>
            <a:r>
              <a:rPr lang="ru-RU" sz="8000" dirty="0" smtClean="0">
                <a:latin typeface="Times New Roman" pitchFamily="18" charset="0"/>
                <a:cs typeface="Times New Roman" pitchFamily="18" charset="0"/>
              </a:rPr>
              <a:t>, </a:t>
            </a:r>
            <a:r>
              <a:rPr lang="ru-RU" sz="8000" dirty="0" err="1" smtClean="0">
                <a:latin typeface="Times New Roman" pitchFamily="18" charset="0"/>
                <a:cs typeface="Times New Roman" pitchFamily="18" charset="0"/>
              </a:rPr>
              <a:t>басқалардың ықпалына көніп кетеді</a:t>
            </a:r>
            <a:r>
              <a:rPr lang="ru-RU" sz="8000" dirty="0" smtClean="0">
                <a:latin typeface="Times New Roman" pitchFamily="18" charset="0"/>
                <a:cs typeface="Times New Roman" pitchFamily="18" charset="0"/>
              </a:rPr>
              <a:t>. </a:t>
            </a:r>
            <a:r>
              <a:rPr lang="ru-RU" sz="8000" dirty="0" err="1" smtClean="0">
                <a:latin typeface="Times New Roman" pitchFamily="18" charset="0"/>
                <a:cs typeface="Times New Roman" pitchFamily="18" charset="0"/>
              </a:rPr>
              <a:t>Өте ашық, адамдар</a:t>
            </a:r>
            <a:r>
              <a:rPr lang="ru-RU" sz="8000" dirty="0" smtClean="0">
                <a:latin typeface="Times New Roman" pitchFamily="18" charset="0"/>
                <a:cs typeface="Times New Roman" pitchFamily="18" charset="0"/>
              </a:rPr>
              <a:t> </a:t>
            </a:r>
            <a:r>
              <a:rPr lang="ru-RU" sz="8000" dirty="0" err="1" smtClean="0">
                <a:latin typeface="Times New Roman" pitchFamily="18" charset="0"/>
                <a:cs typeface="Times New Roman" pitchFamily="18" charset="0"/>
              </a:rPr>
              <a:t>өздері тартылады</a:t>
            </a:r>
            <a:r>
              <a:rPr lang="ru-RU" sz="8000" dirty="0" smtClean="0">
                <a:latin typeface="Times New Roman" pitchFamily="18" charset="0"/>
                <a:cs typeface="Times New Roman" pitchFamily="18" charset="0"/>
              </a:rPr>
              <a:t>.</a:t>
            </a:r>
          </a:p>
          <a:p>
            <a:r>
              <a:rPr lang="ru-RU" sz="8000" dirty="0" smtClean="0">
                <a:solidFill>
                  <a:srgbClr val="FF0000"/>
                </a:solidFill>
                <a:latin typeface="Times New Roman" pitchFamily="18" charset="0"/>
                <a:cs typeface="Times New Roman" pitchFamily="18" charset="0"/>
              </a:rPr>
              <a:t>«1221» </a:t>
            </a:r>
            <a:r>
              <a:rPr lang="ru-RU" sz="8000" dirty="0" smtClean="0">
                <a:latin typeface="Times New Roman" pitchFamily="18" charset="0"/>
                <a:cs typeface="Times New Roman" pitchFamily="18" charset="0"/>
              </a:rPr>
              <a:t>- </a:t>
            </a:r>
            <a:r>
              <a:rPr lang="ru-RU" sz="8000" dirty="0" err="1" smtClean="0">
                <a:latin typeface="Times New Roman" pitchFamily="18" charset="0"/>
                <a:cs typeface="Times New Roman" pitchFamily="18" charset="0"/>
              </a:rPr>
              <a:t>әсершіл</a:t>
            </a:r>
            <a:r>
              <a:rPr lang="ru-RU" sz="8000" dirty="0" smtClean="0">
                <a:latin typeface="Times New Roman" pitchFamily="18" charset="0"/>
                <a:cs typeface="Times New Roman" pitchFamily="18" charset="0"/>
              </a:rPr>
              <a:t>, </a:t>
            </a:r>
            <a:r>
              <a:rPr lang="ru-RU" sz="8000" dirty="0" err="1" smtClean="0">
                <a:latin typeface="Times New Roman" pitchFamily="18" charset="0"/>
                <a:cs typeface="Times New Roman" pitchFamily="18" charset="0"/>
              </a:rPr>
              <a:t>батылдық жетіспейді</a:t>
            </a:r>
            <a:r>
              <a:rPr lang="ru-RU" sz="8000" dirty="0" smtClean="0">
                <a:latin typeface="Times New Roman" pitchFamily="18" charset="0"/>
                <a:cs typeface="Times New Roman" pitchFamily="18" charset="0"/>
              </a:rPr>
              <a:t>, </a:t>
            </a:r>
            <a:r>
              <a:rPr lang="ru-RU" sz="8000" dirty="0" err="1" smtClean="0">
                <a:latin typeface="Times New Roman" pitchFamily="18" charset="0"/>
                <a:cs typeface="Times New Roman" pitchFamily="18" charset="0"/>
              </a:rPr>
              <a:t>мінезі</a:t>
            </a:r>
            <a:r>
              <a:rPr lang="ru-RU" sz="8000" dirty="0" smtClean="0">
                <a:latin typeface="Times New Roman" pitchFamily="18" charset="0"/>
                <a:cs typeface="Times New Roman" pitchFamily="18" charset="0"/>
              </a:rPr>
              <a:t> </a:t>
            </a:r>
            <a:r>
              <a:rPr lang="ru-RU" sz="8000" dirty="0" err="1" smtClean="0">
                <a:latin typeface="Times New Roman" pitchFamily="18" charset="0"/>
                <a:cs typeface="Times New Roman" pitchFamily="18" charset="0"/>
              </a:rPr>
              <a:t>жұмсақ</a:t>
            </a:r>
            <a:r>
              <a:rPr lang="ru-RU" sz="8000" dirty="0" smtClean="0">
                <a:latin typeface="Times New Roman" pitchFamily="18" charset="0"/>
                <a:cs typeface="Times New Roman" pitchFamily="18" charset="0"/>
              </a:rPr>
              <a:t>, </a:t>
            </a:r>
            <a:r>
              <a:rPr lang="ru-RU" sz="8000" dirty="0" err="1" smtClean="0">
                <a:latin typeface="Times New Roman" pitchFamily="18" charset="0"/>
                <a:cs typeface="Times New Roman" pitchFamily="18" charset="0"/>
              </a:rPr>
              <a:t>аңғал</a:t>
            </a:r>
            <a:r>
              <a:rPr lang="ru-RU" sz="8000" dirty="0" smtClean="0">
                <a:latin typeface="Times New Roman" pitchFamily="18" charset="0"/>
                <a:cs typeface="Times New Roman" pitchFamily="18" charset="0"/>
              </a:rPr>
              <a:t>.</a:t>
            </a:r>
          </a:p>
          <a:p>
            <a:r>
              <a:rPr lang="ru-RU" sz="8000" dirty="0" smtClean="0">
                <a:solidFill>
                  <a:srgbClr val="FF0000"/>
                </a:solidFill>
                <a:latin typeface="Times New Roman" pitchFamily="18" charset="0"/>
                <a:cs typeface="Times New Roman" pitchFamily="18" charset="0"/>
              </a:rPr>
              <a:t>«1122» </a:t>
            </a:r>
            <a:r>
              <a:rPr lang="ru-RU" sz="8000" dirty="0" smtClean="0">
                <a:latin typeface="Times New Roman" pitchFamily="18" charset="0"/>
                <a:cs typeface="Times New Roman" pitchFamily="18" charset="0"/>
              </a:rPr>
              <a:t>- </a:t>
            </a:r>
            <a:r>
              <a:rPr lang="ru-RU" sz="8000" dirty="0" err="1" smtClean="0">
                <a:latin typeface="Times New Roman" pitchFamily="18" charset="0"/>
                <a:cs typeface="Times New Roman" pitchFamily="18" charset="0"/>
              </a:rPr>
              <a:t>досжанды</a:t>
            </a:r>
            <a:r>
              <a:rPr lang="ru-RU" sz="8000" dirty="0" smtClean="0">
                <a:latin typeface="Times New Roman" pitchFamily="18" charset="0"/>
                <a:cs typeface="Times New Roman" pitchFamily="18" charset="0"/>
              </a:rPr>
              <a:t> </a:t>
            </a:r>
            <a:r>
              <a:rPr lang="ru-RU" sz="8000" dirty="0" err="1" smtClean="0">
                <a:latin typeface="Times New Roman" pitchFamily="18" charset="0"/>
                <a:cs typeface="Times New Roman" pitchFamily="18" charset="0"/>
              </a:rPr>
              <a:t>адамдар</a:t>
            </a:r>
            <a:r>
              <a:rPr lang="ru-RU" sz="8000" dirty="0" smtClean="0">
                <a:latin typeface="Times New Roman" pitchFamily="18" charset="0"/>
                <a:cs typeface="Times New Roman" pitchFamily="18" charset="0"/>
              </a:rPr>
              <a:t>, </a:t>
            </a:r>
            <a:r>
              <a:rPr lang="ru-RU" sz="8000" dirty="0" err="1" smtClean="0">
                <a:latin typeface="Times New Roman" pitchFamily="18" charset="0"/>
                <a:cs typeface="Times New Roman" pitchFamily="18" charset="0"/>
              </a:rPr>
              <a:t>бірақ сонымен</a:t>
            </a:r>
            <a:r>
              <a:rPr lang="ru-RU" sz="8000" dirty="0" smtClean="0">
                <a:latin typeface="Times New Roman" pitchFamily="18" charset="0"/>
                <a:cs typeface="Times New Roman" pitchFamily="18" charset="0"/>
              </a:rPr>
              <a:t> </a:t>
            </a:r>
            <a:r>
              <a:rPr lang="ru-RU" sz="8000" dirty="0" err="1" smtClean="0">
                <a:latin typeface="Times New Roman" pitchFamily="18" charset="0"/>
                <a:cs typeface="Times New Roman" pitchFamily="18" charset="0"/>
              </a:rPr>
              <a:t>қатар аңғал және қарапайым</a:t>
            </a:r>
            <a:r>
              <a:rPr lang="ru-RU" sz="8000" dirty="0" smtClean="0">
                <a:latin typeface="Times New Roman" pitchFamily="18" charset="0"/>
                <a:cs typeface="Times New Roman" pitchFamily="18" charset="0"/>
              </a:rPr>
              <a:t>. </a:t>
            </a:r>
            <a:r>
              <a:rPr lang="ru-RU" sz="8000" dirty="0" err="1" smtClean="0">
                <a:latin typeface="Times New Roman" pitchFamily="18" charset="0"/>
                <a:cs typeface="Times New Roman" pitchFamily="18" charset="0"/>
              </a:rPr>
              <a:t>Істерін</a:t>
            </a:r>
            <a:r>
              <a:rPr lang="ru-RU" sz="8000" dirty="0" smtClean="0">
                <a:latin typeface="Times New Roman" pitchFamily="18" charset="0"/>
                <a:cs typeface="Times New Roman" pitchFamily="18" charset="0"/>
              </a:rPr>
              <a:t> </a:t>
            </a:r>
            <a:r>
              <a:rPr lang="ru-RU" sz="8000" dirty="0" err="1" smtClean="0">
                <a:latin typeface="Times New Roman" pitchFamily="18" charset="0"/>
                <a:cs typeface="Times New Roman" pitchFamily="18" charset="0"/>
              </a:rPr>
              <a:t>саралап</a:t>
            </a:r>
            <a:r>
              <a:rPr lang="ru-RU" sz="8000" dirty="0" smtClean="0">
                <a:latin typeface="Times New Roman" pitchFamily="18" charset="0"/>
                <a:cs typeface="Times New Roman" pitchFamily="18" charset="0"/>
              </a:rPr>
              <a:t>, </a:t>
            </a:r>
            <a:r>
              <a:rPr lang="ru-RU" sz="8000" dirty="0" err="1" smtClean="0">
                <a:latin typeface="Times New Roman" pitchFamily="18" charset="0"/>
                <a:cs typeface="Times New Roman" pitchFamily="18" charset="0"/>
              </a:rPr>
              <a:t>өз-өзін қазбалауға құмар.</a:t>
            </a:r>
            <a:r>
              <a:rPr lang="ru-RU" sz="8000" dirty="0" smtClean="0">
                <a:latin typeface="Times New Roman" pitchFamily="18" charset="0"/>
                <a:cs typeface="Times New Roman" pitchFamily="18" charset="0"/>
              </a:rPr>
              <a:t> </a:t>
            </a:r>
            <a:r>
              <a:rPr lang="ru-RU" sz="8000" dirty="0" err="1" smtClean="0">
                <a:latin typeface="Times New Roman" pitchFamily="18" charset="0"/>
                <a:cs typeface="Times New Roman" pitchFamily="18" charset="0"/>
              </a:rPr>
              <a:t>Қызығушылығы көп, бірақ уақыты </a:t>
            </a:r>
            <a:r>
              <a:rPr lang="ru-RU" sz="8000" dirty="0" smtClean="0">
                <a:latin typeface="Times New Roman" pitchFamily="18" charset="0"/>
                <a:cs typeface="Times New Roman" pitchFamily="18" charset="0"/>
              </a:rPr>
              <a:t>жете </a:t>
            </a:r>
            <a:r>
              <a:rPr lang="ru-RU" sz="8000" dirty="0" err="1" smtClean="0">
                <a:latin typeface="Times New Roman" pitchFamily="18" charset="0"/>
                <a:cs typeface="Times New Roman" pitchFamily="18" charset="0"/>
              </a:rPr>
              <a:t>бермейді</a:t>
            </a:r>
            <a:r>
              <a:rPr lang="ru-RU" sz="8000" dirty="0" smtClean="0">
                <a:latin typeface="Times New Roman" pitchFamily="18" charset="0"/>
                <a:cs typeface="Times New Roman" pitchFamily="18" charset="0"/>
              </a:rPr>
              <a:t>.</a:t>
            </a:r>
          </a:p>
          <a:p>
            <a:r>
              <a:rPr lang="ru-RU" sz="8000" dirty="0" smtClean="0">
                <a:solidFill>
                  <a:srgbClr val="FF0000"/>
                </a:solidFill>
                <a:latin typeface="Times New Roman" pitchFamily="18" charset="0"/>
                <a:cs typeface="Times New Roman" pitchFamily="18" charset="0"/>
              </a:rPr>
              <a:t>«1121» </a:t>
            </a:r>
            <a:r>
              <a:rPr lang="ru-RU" sz="8000" dirty="0" smtClean="0">
                <a:latin typeface="Times New Roman" pitchFamily="18" charset="0"/>
                <a:cs typeface="Times New Roman" pitchFamily="18" charset="0"/>
              </a:rPr>
              <a:t>- </a:t>
            </a:r>
            <a:r>
              <a:rPr lang="ru-RU" sz="8000" dirty="0" err="1" smtClean="0">
                <a:latin typeface="Times New Roman" pitchFamily="18" charset="0"/>
                <a:cs typeface="Times New Roman" pitchFamily="18" charset="0"/>
              </a:rPr>
              <a:t>адамдарға қатты сенеді</a:t>
            </a:r>
            <a:r>
              <a:rPr lang="ru-RU" sz="8000" dirty="0" smtClean="0">
                <a:latin typeface="Times New Roman" pitchFamily="18" charset="0"/>
                <a:cs typeface="Times New Roman" pitchFamily="18" charset="0"/>
              </a:rPr>
              <a:t> </a:t>
            </a:r>
            <a:r>
              <a:rPr lang="ru-RU" sz="8000" dirty="0" err="1" smtClean="0">
                <a:latin typeface="Times New Roman" pitchFamily="18" charset="0"/>
                <a:cs typeface="Times New Roman" pitchFamily="18" charset="0"/>
              </a:rPr>
              <a:t>және мінезі</a:t>
            </a:r>
            <a:r>
              <a:rPr lang="ru-RU" sz="8000" dirty="0" smtClean="0">
                <a:latin typeface="Times New Roman" pitchFamily="18" charset="0"/>
                <a:cs typeface="Times New Roman" pitchFamily="18" charset="0"/>
              </a:rPr>
              <a:t> </a:t>
            </a:r>
            <a:r>
              <a:rPr lang="ru-RU" sz="8000" dirty="0" err="1" smtClean="0">
                <a:latin typeface="Times New Roman" pitchFamily="18" charset="0"/>
                <a:cs typeface="Times New Roman" pitchFamily="18" charset="0"/>
              </a:rPr>
              <a:t>өте жұмсақ</a:t>
            </a:r>
            <a:r>
              <a:rPr lang="ru-RU" sz="8000" dirty="0" smtClean="0">
                <a:latin typeface="Times New Roman" pitchFamily="18" charset="0"/>
                <a:cs typeface="Times New Roman" pitchFamily="18" charset="0"/>
              </a:rPr>
              <a:t>. </a:t>
            </a:r>
            <a:r>
              <a:rPr lang="ru-RU" sz="8000" dirty="0" err="1" smtClean="0">
                <a:latin typeface="Times New Roman" pitchFamily="18" charset="0"/>
                <a:cs typeface="Times New Roman" pitchFamily="18" charset="0"/>
              </a:rPr>
              <a:t>Көбіне шығармашылыққа бейім</a:t>
            </a:r>
            <a:r>
              <a:rPr lang="ru-RU" sz="8000" dirty="0" smtClean="0">
                <a:latin typeface="Times New Roman" pitchFamily="18" charset="0"/>
                <a:cs typeface="Times New Roman" pitchFamily="18" charset="0"/>
              </a:rPr>
              <a:t> </a:t>
            </a:r>
            <a:r>
              <a:rPr lang="ru-RU" sz="8000" dirty="0" err="1" smtClean="0">
                <a:latin typeface="Times New Roman" pitchFamily="18" charset="0"/>
                <a:cs typeface="Times New Roman" pitchFamily="18" charset="0"/>
              </a:rPr>
              <a:t>адамдар</a:t>
            </a:r>
            <a:r>
              <a:rPr lang="ru-RU" sz="8000" dirty="0" smtClean="0">
                <a:latin typeface="Times New Roman" pitchFamily="18" charset="0"/>
                <a:cs typeface="Times New Roman" pitchFamily="18" charset="0"/>
              </a:rPr>
              <a:t>.</a:t>
            </a:r>
          </a:p>
          <a:p>
            <a:r>
              <a:rPr lang="ru-RU" sz="8000" dirty="0" smtClean="0">
                <a:solidFill>
                  <a:srgbClr val="FF0000"/>
                </a:solidFill>
                <a:latin typeface="Times New Roman" pitchFamily="18" charset="0"/>
                <a:cs typeface="Times New Roman" pitchFamily="18" charset="0"/>
              </a:rPr>
              <a:t>«1111» </a:t>
            </a:r>
            <a:r>
              <a:rPr lang="ru-RU" sz="8000" dirty="0" smtClean="0">
                <a:latin typeface="Times New Roman" pitchFamily="18" charset="0"/>
                <a:cs typeface="Times New Roman" pitchFamily="18" charset="0"/>
              </a:rPr>
              <a:t>- (</a:t>
            </a:r>
            <a:r>
              <a:rPr lang="ru-RU" sz="8000" dirty="0" err="1" smtClean="0">
                <a:latin typeface="Times New Roman" pitchFamily="18" charset="0"/>
                <a:cs typeface="Times New Roman" pitchFamily="18" charset="0"/>
              </a:rPr>
              <a:t>жүзпайыз солақай</a:t>
            </a:r>
            <a:r>
              <a:rPr lang="ru-RU" sz="8000" dirty="0" smtClean="0">
                <a:latin typeface="Times New Roman" pitchFamily="18" charset="0"/>
                <a:cs typeface="Times New Roman" pitchFamily="18" charset="0"/>
              </a:rPr>
              <a:t>) – </a:t>
            </a:r>
            <a:r>
              <a:rPr lang="ru-RU" sz="8000" dirty="0" err="1" smtClean="0">
                <a:latin typeface="Times New Roman" pitchFamily="18" charset="0"/>
                <a:cs typeface="Times New Roman" pitchFamily="18" charset="0"/>
              </a:rPr>
              <a:t>кертартпа</a:t>
            </a:r>
            <a:r>
              <a:rPr lang="ru-RU" sz="8000" dirty="0" smtClean="0">
                <a:latin typeface="Times New Roman" pitchFamily="18" charset="0"/>
                <a:cs typeface="Times New Roman" pitchFamily="18" charset="0"/>
              </a:rPr>
              <a:t> </a:t>
            </a:r>
            <a:r>
              <a:rPr lang="ru-RU" sz="8000" dirty="0" err="1" smtClean="0">
                <a:latin typeface="Times New Roman" pitchFamily="18" charset="0"/>
                <a:cs typeface="Times New Roman" pitchFamily="18" charset="0"/>
              </a:rPr>
              <a:t>адамдар</a:t>
            </a:r>
            <a:r>
              <a:rPr lang="ru-RU" sz="8000" dirty="0" smtClean="0">
                <a:latin typeface="Times New Roman" pitchFamily="18" charset="0"/>
                <a:cs typeface="Times New Roman" pitchFamily="18" charset="0"/>
              </a:rPr>
              <a:t>. </a:t>
            </a:r>
            <a:r>
              <a:rPr lang="ru-RU" sz="8000" dirty="0" err="1" smtClean="0">
                <a:latin typeface="Times New Roman" pitchFamily="18" charset="0"/>
                <a:cs typeface="Times New Roman" pitchFamily="18" charset="0"/>
              </a:rPr>
              <a:t>Шығармашылыққа өте бейім</a:t>
            </a:r>
            <a:r>
              <a:rPr lang="ru-RU" sz="8000" dirty="0" smtClean="0">
                <a:latin typeface="Times New Roman" pitchFamily="18" charset="0"/>
                <a:cs typeface="Times New Roman" pitchFamily="18" charset="0"/>
              </a:rPr>
              <a:t>. </a:t>
            </a:r>
            <a:r>
              <a:rPr lang="ru-RU" sz="8000" dirty="0" err="1" smtClean="0">
                <a:latin typeface="Times New Roman" pitchFamily="18" charset="0"/>
                <a:cs typeface="Times New Roman" pitchFamily="18" charset="0"/>
              </a:rPr>
              <a:t>Көптеген заттарға ерекше</a:t>
            </a:r>
            <a:r>
              <a:rPr lang="ru-RU" sz="8000" dirty="0" smtClean="0">
                <a:latin typeface="Times New Roman" pitchFamily="18" charset="0"/>
                <a:cs typeface="Times New Roman" pitchFamily="18" charset="0"/>
              </a:rPr>
              <a:t> </a:t>
            </a:r>
            <a:r>
              <a:rPr lang="ru-RU" sz="8000" dirty="0" err="1" smtClean="0">
                <a:latin typeface="Times New Roman" pitchFamily="18" charset="0"/>
                <a:cs typeface="Times New Roman" pitchFamily="18" charset="0"/>
              </a:rPr>
              <a:t>көзқараспен қарайды.</a:t>
            </a:r>
            <a:r>
              <a:rPr lang="ru-RU" sz="8000" dirty="0" smtClean="0">
                <a:latin typeface="Times New Roman" pitchFamily="18" charset="0"/>
                <a:cs typeface="Times New Roman" pitchFamily="18" charset="0"/>
              </a:rPr>
              <a:t> </a:t>
            </a:r>
            <a:r>
              <a:rPr lang="ru-RU" sz="8000" dirty="0" err="1" smtClean="0">
                <a:latin typeface="Times New Roman" pitchFamily="18" charset="0"/>
                <a:cs typeface="Times New Roman" pitchFamily="18" charset="0"/>
              </a:rPr>
              <a:t>Өте әсершіл, дарашылдық, </a:t>
            </a:r>
            <a:r>
              <a:rPr lang="ru-RU" sz="8000" dirty="0" smtClean="0">
                <a:latin typeface="Times New Roman" pitchFamily="18" charset="0"/>
                <a:cs typeface="Times New Roman" pitchFamily="18" charset="0"/>
              </a:rPr>
              <a:t>эгоизм </a:t>
            </a:r>
            <a:r>
              <a:rPr lang="ru-RU" sz="8000" dirty="0" err="1" smtClean="0">
                <a:latin typeface="Times New Roman" pitchFamily="18" charset="0"/>
                <a:cs typeface="Times New Roman" pitchFamily="18" charset="0"/>
              </a:rPr>
              <a:t>басым</a:t>
            </a:r>
            <a:r>
              <a:rPr lang="ru-RU" sz="8000" dirty="0" smtClean="0">
                <a:latin typeface="Times New Roman" pitchFamily="18" charset="0"/>
                <a:cs typeface="Times New Roman" pitchFamily="18" charset="0"/>
              </a:rPr>
              <a:t>. </a:t>
            </a:r>
            <a:r>
              <a:rPr lang="ru-RU" sz="8000" dirty="0" err="1" smtClean="0">
                <a:latin typeface="Times New Roman" pitchFamily="18" charset="0"/>
                <a:cs typeface="Times New Roman" pitchFamily="18" charset="0"/>
              </a:rPr>
              <a:t>Қыңыр әрі өзімшіл, бірақ бұл оларға өмір сүруге кедергі</a:t>
            </a:r>
            <a:r>
              <a:rPr lang="ru-RU" sz="8000" dirty="0" smtClean="0">
                <a:latin typeface="Times New Roman" pitchFamily="18" charset="0"/>
                <a:cs typeface="Times New Roman" pitchFamily="18" charset="0"/>
              </a:rPr>
              <a:t> </a:t>
            </a:r>
            <a:r>
              <a:rPr lang="ru-RU" sz="8000" dirty="0" err="1" smtClean="0">
                <a:latin typeface="Times New Roman" pitchFamily="18" charset="0"/>
                <a:cs typeface="Times New Roman" pitchFamily="18" charset="0"/>
              </a:rPr>
              <a:t>емес</a:t>
            </a:r>
            <a:r>
              <a:rPr lang="ru-RU" sz="8000" dirty="0" smtClean="0">
                <a:latin typeface="Times New Roman" pitchFamily="18" charset="0"/>
                <a:cs typeface="Times New Roman" pitchFamily="18" charset="0"/>
              </a:rPr>
              <a:t>.</a:t>
            </a:r>
          </a:p>
          <a:p>
            <a:r>
              <a:rPr lang="ru-RU" sz="8000" dirty="0" smtClean="0">
                <a:solidFill>
                  <a:srgbClr val="FF0000"/>
                </a:solidFill>
                <a:latin typeface="Times New Roman" pitchFamily="18" charset="0"/>
                <a:cs typeface="Times New Roman" pitchFamily="18" charset="0"/>
              </a:rPr>
              <a:t>«1212» </a:t>
            </a:r>
            <a:r>
              <a:rPr lang="ru-RU" sz="8000" dirty="0" smtClean="0">
                <a:latin typeface="Times New Roman" pitchFamily="18" charset="0"/>
                <a:cs typeface="Times New Roman" pitchFamily="18" charset="0"/>
              </a:rPr>
              <a:t>- </a:t>
            </a:r>
            <a:r>
              <a:rPr lang="ru-RU" sz="8000" dirty="0" err="1" smtClean="0">
                <a:latin typeface="Times New Roman" pitchFamily="18" charset="0"/>
                <a:cs typeface="Times New Roman" pitchFamily="18" charset="0"/>
              </a:rPr>
              <a:t>рухы</a:t>
            </a:r>
            <a:r>
              <a:rPr lang="ru-RU" sz="8000" dirty="0" smtClean="0">
                <a:latin typeface="Times New Roman" pitchFamily="18" charset="0"/>
                <a:cs typeface="Times New Roman" pitchFamily="18" charset="0"/>
              </a:rPr>
              <a:t> </a:t>
            </a:r>
            <a:r>
              <a:rPr lang="ru-RU" sz="8000" dirty="0" err="1" smtClean="0">
                <a:latin typeface="Times New Roman" pitchFamily="18" charset="0"/>
                <a:cs typeface="Times New Roman" pitchFamily="18" charset="0"/>
              </a:rPr>
              <a:t>мықты адамдар</a:t>
            </a:r>
            <a:r>
              <a:rPr lang="ru-RU" sz="8000" dirty="0" smtClean="0">
                <a:latin typeface="Times New Roman" pitchFamily="18" charset="0"/>
                <a:cs typeface="Times New Roman" pitchFamily="18" charset="0"/>
              </a:rPr>
              <a:t>. </a:t>
            </a:r>
            <a:r>
              <a:rPr lang="ru-RU" sz="8000" dirty="0" err="1" smtClean="0">
                <a:latin typeface="Times New Roman" pitchFamily="18" charset="0"/>
                <a:cs typeface="Times New Roman" pitchFamily="18" charset="0"/>
              </a:rPr>
              <a:t>Бірбеткей</a:t>
            </a:r>
            <a:r>
              <a:rPr lang="ru-RU" sz="8000" dirty="0" smtClean="0">
                <a:latin typeface="Times New Roman" pitchFamily="18" charset="0"/>
                <a:cs typeface="Times New Roman" pitchFamily="18" charset="0"/>
              </a:rPr>
              <a:t> </a:t>
            </a:r>
            <a:r>
              <a:rPr lang="ru-RU" sz="8000" dirty="0" err="1" smtClean="0">
                <a:latin typeface="Times New Roman" pitchFamily="18" charset="0"/>
                <a:cs typeface="Times New Roman" pitchFamily="18" charset="0"/>
              </a:rPr>
              <a:t>десе</a:t>
            </a:r>
            <a:r>
              <a:rPr lang="ru-RU" sz="8000" dirty="0" smtClean="0">
                <a:latin typeface="Times New Roman" pitchFamily="18" charset="0"/>
                <a:cs typeface="Times New Roman" pitchFamily="18" charset="0"/>
              </a:rPr>
              <a:t> де </a:t>
            </a:r>
            <a:r>
              <a:rPr lang="ru-RU" sz="8000" dirty="0" err="1" smtClean="0">
                <a:latin typeface="Times New Roman" pitchFamily="18" charset="0"/>
                <a:cs typeface="Times New Roman" pitchFamily="18" charset="0"/>
              </a:rPr>
              <a:t>болады</a:t>
            </a:r>
            <a:r>
              <a:rPr lang="ru-RU" sz="8000" dirty="0" smtClean="0">
                <a:latin typeface="Times New Roman" pitchFamily="18" charset="0"/>
                <a:cs typeface="Times New Roman" pitchFamily="18" charset="0"/>
              </a:rPr>
              <a:t>, </a:t>
            </a:r>
            <a:r>
              <a:rPr lang="ru-RU" sz="8000" dirty="0" err="1" smtClean="0">
                <a:latin typeface="Times New Roman" pitchFamily="18" charset="0"/>
                <a:cs typeface="Times New Roman" pitchFamily="18" charset="0"/>
              </a:rPr>
              <a:t>қойған мақсаттарына жетеді</a:t>
            </a:r>
            <a:r>
              <a:rPr lang="ru-RU" sz="8000" dirty="0" smtClean="0">
                <a:latin typeface="Times New Roman" pitchFamily="18" charset="0"/>
                <a:cs typeface="Times New Roman" pitchFamily="18" charset="0"/>
              </a:rPr>
              <a:t>.</a:t>
            </a:r>
          </a:p>
          <a:p>
            <a:r>
              <a:rPr lang="ru-RU" sz="8000" dirty="0" smtClean="0">
                <a:solidFill>
                  <a:srgbClr val="FF0000"/>
                </a:solidFill>
                <a:latin typeface="Times New Roman" pitchFamily="18" charset="0"/>
                <a:cs typeface="Times New Roman" pitchFamily="18" charset="0"/>
              </a:rPr>
              <a:t>«1211» </a:t>
            </a:r>
            <a:r>
              <a:rPr lang="ru-RU" sz="8000" dirty="0" smtClean="0">
                <a:latin typeface="Times New Roman" pitchFamily="18" charset="0"/>
                <a:cs typeface="Times New Roman" pitchFamily="18" charset="0"/>
              </a:rPr>
              <a:t>- </a:t>
            </a:r>
            <a:r>
              <a:rPr lang="ru-RU" sz="8000" dirty="0" err="1" smtClean="0">
                <a:latin typeface="Times New Roman" pitchFamily="18" charset="0"/>
                <a:cs typeface="Times New Roman" pitchFamily="18" charset="0"/>
              </a:rPr>
              <a:t>өз-өзін қазбалауға құмар</a:t>
            </a:r>
            <a:r>
              <a:rPr lang="ru-RU" sz="8000" dirty="0" smtClean="0">
                <a:latin typeface="Times New Roman" pitchFamily="18" charset="0"/>
                <a:cs typeface="Times New Roman" pitchFamily="18" charset="0"/>
              </a:rPr>
              <a:t>, </a:t>
            </a:r>
            <a:r>
              <a:rPr lang="ru-RU" sz="8000" dirty="0" err="1" smtClean="0">
                <a:latin typeface="Times New Roman" pitchFamily="18" charset="0"/>
                <a:cs typeface="Times New Roman" pitchFamily="18" charset="0"/>
              </a:rPr>
              <a:t>тұйық адамдар</a:t>
            </a:r>
            <a:r>
              <a:rPr lang="ru-RU" sz="8000" dirty="0" smtClean="0">
                <a:latin typeface="Times New Roman" pitchFamily="18" charset="0"/>
                <a:cs typeface="Times New Roman" pitchFamily="18" charset="0"/>
              </a:rPr>
              <a:t>, </a:t>
            </a:r>
            <a:r>
              <a:rPr lang="ru-RU" sz="8000" dirty="0" err="1" smtClean="0">
                <a:latin typeface="Times New Roman" pitchFamily="18" charset="0"/>
                <a:cs typeface="Times New Roman" pitchFamily="18" charset="0"/>
              </a:rPr>
              <a:t>көпке ашылмайды</a:t>
            </a:r>
            <a:r>
              <a:rPr lang="ru-RU" sz="8000" dirty="0" smtClean="0">
                <a:latin typeface="Times New Roman" pitchFamily="18" charset="0"/>
                <a:cs typeface="Times New Roman" pitchFamily="18" charset="0"/>
              </a:rPr>
              <a:t>, </a:t>
            </a:r>
            <a:r>
              <a:rPr lang="ru-RU" sz="8000" dirty="0" err="1" smtClean="0">
                <a:latin typeface="Times New Roman" pitchFamily="18" charset="0"/>
                <a:cs typeface="Times New Roman" pitchFamily="18" charset="0"/>
              </a:rPr>
              <a:t>бірақ рухы</a:t>
            </a:r>
            <a:r>
              <a:rPr lang="ru-RU" sz="8000" dirty="0" smtClean="0">
                <a:latin typeface="Times New Roman" pitchFamily="18" charset="0"/>
                <a:cs typeface="Times New Roman" pitchFamily="18" charset="0"/>
              </a:rPr>
              <a:t> </a:t>
            </a:r>
            <a:r>
              <a:rPr lang="ru-RU" sz="8000" dirty="0" err="1" smtClean="0">
                <a:latin typeface="Times New Roman" pitchFamily="18" charset="0"/>
                <a:cs typeface="Times New Roman" pitchFamily="18" charset="0"/>
              </a:rPr>
              <a:t>мықты</a:t>
            </a:r>
            <a:r>
              <a:rPr lang="ru-RU" sz="8000" dirty="0" smtClean="0">
                <a:latin typeface="Times New Roman" pitchFamily="18" charset="0"/>
                <a:cs typeface="Times New Roman" pitchFamily="18" charset="0"/>
              </a:rPr>
              <a:t>, </a:t>
            </a:r>
            <a:r>
              <a:rPr lang="ru-RU" sz="8000" dirty="0" err="1" smtClean="0">
                <a:latin typeface="Times New Roman" pitchFamily="18" charset="0"/>
                <a:cs typeface="Times New Roman" pitchFamily="18" charset="0"/>
              </a:rPr>
              <a:t>алдына</a:t>
            </a:r>
            <a:r>
              <a:rPr lang="ru-RU" sz="8000" dirty="0" smtClean="0">
                <a:latin typeface="Times New Roman" pitchFamily="18" charset="0"/>
                <a:cs typeface="Times New Roman" pitchFamily="18" charset="0"/>
              </a:rPr>
              <a:t> </a:t>
            </a:r>
            <a:r>
              <a:rPr lang="ru-RU" sz="8000" dirty="0" err="1" smtClean="0">
                <a:latin typeface="Times New Roman" pitchFamily="18" charset="0"/>
                <a:cs typeface="Times New Roman" pitchFamily="18" charset="0"/>
              </a:rPr>
              <a:t>мақсат қойса ештеңеден тайсалмайды</a:t>
            </a:r>
            <a:r>
              <a:rPr lang="ru-RU" sz="8000" dirty="0" smtClean="0">
                <a:latin typeface="Times New Roman" pitchFamily="18" charset="0"/>
                <a:cs typeface="Times New Roman" pitchFamily="18" charset="0"/>
              </a:rPr>
              <a:t>.</a:t>
            </a:r>
          </a:p>
          <a:p>
            <a:r>
              <a:rPr lang="ru-RU" sz="8000" dirty="0" smtClean="0">
                <a:solidFill>
                  <a:srgbClr val="FF0000"/>
                </a:solidFill>
                <a:latin typeface="Times New Roman" pitchFamily="18" charset="0"/>
                <a:cs typeface="Times New Roman" pitchFamily="18" charset="0"/>
              </a:rPr>
              <a:t>«2112» </a:t>
            </a:r>
            <a:r>
              <a:rPr lang="ru-RU" sz="8000" dirty="0" smtClean="0">
                <a:latin typeface="Times New Roman" pitchFamily="18" charset="0"/>
                <a:cs typeface="Times New Roman" pitchFamily="18" charset="0"/>
              </a:rPr>
              <a:t>- </a:t>
            </a:r>
            <a:r>
              <a:rPr lang="ru-RU" sz="8000" dirty="0" err="1" smtClean="0">
                <a:latin typeface="Times New Roman" pitchFamily="18" charset="0"/>
                <a:cs typeface="Times New Roman" pitchFamily="18" charset="0"/>
              </a:rPr>
              <a:t>жайдары</a:t>
            </a:r>
            <a:r>
              <a:rPr lang="ru-RU" sz="8000" dirty="0" smtClean="0">
                <a:latin typeface="Times New Roman" pitchFamily="18" charset="0"/>
                <a:cs typeface="Times New Roman" pitchFamily="18" charset="0"/>
              </a:rPr>
              <a:t>, </a:t>
            </a:r>
            <a:r>
              <a:rPr lang="ru-RU" sz="8000" dirty="0" err="1" smtClean="0">
                <a:latin typeface="Times New Roman" pitchFamily="18" charset="0"/>
                <a:cs typeface="Times New Roman" pitchFamily="18" charset="0"/>
              </a:rPr>
              <a:t>еркін</a:t>
            </a:r>
            <a:r>
              <a:rPr lang="ru-RU" sz="8000" dirty="0" smtClean="0">
                <a:latin typeface="Times New Roman" pitchFamily="18" charset="0"/>
                <a:cs typeface="Times New Roman" pitchFamily="18" charset="0"/>
              </a:rPr>
              <a:t> </a:t>
            </a:r>
            <a:r>
              <a:rPr lang="ru-RU" sz="8000" dirty="0" err="1" smtClean="0">
                <a:latin typeface="Times New Roman" pitchFamily="18" charset="0"/>
                <a:cs typeface="Times New Roman" pitchFamily="18" charset="0"/>
              </a:rPr>
              <a:t>мінезді</a:t>
            </a:r>
            <a:r>
              <a:rPr lang="ru-RU" sz="8000" dirty="0" smtClean="0">
                <a:latin typeface="Times New Roman" pitchFamily="18" charset="0"/>
                <a:cs typeface="Times New Roman" pitchFamily="18" charset="0"/>
              </a:rPr>
              <a:t>, </a:t>
            </a:r>
            <a:r>
              <a:rPr lang="ru-RU" sz="8000" dirty="0" err="1" smtClean="0">
                <a:latin typeface="Times New Roman" pitchFamily="18" charset="0"/>
                <a:cs typeface="Times New Roman" pitchFamily="18" charset="0"/>
              </a:rPr>
              <a:t>достарды</a:t>
            </a:r>
            <a:r>
              <a:rPr lang="ru-RU" sz="8000" dirty="0" smtClean="0">
                <a:latin typeface="Times New Roman" pitchFamily="18" charset="0"/>
                <a:cs typeface="Times New Roman" pitchFamily="18" charset="0"/>
              </a:rPr>
              <a:t> тез </a:t>
            </a:r>
            <a:r>
              <a:rPr lang="ru-RU" sz="8000" dirty="0" err="1" smtClean="0">
                <a:latin typeface="Times New Roman" pitchFamily="18" charset="0"/>
                <a:cs typeface="Times New Roman" pitchFamily="18" charset="0"/>
              </a:rPr>
              <a:t>табады</a:t>
            </a:r>
            <a:r>
              <a:rPr lang="ru-RU" sz="8000" dirty="0" smtClean="0">
                <a:latin typeface="Times New Roman" pitchFamily="18" charset="0"/>
                <a:cs typeface="Times New Roman" pitchFamily="18" charset="0"/>
              </a:rPr>
              <a:t>, </a:t>
            </a:r>
            <a:r>
              <a:rPr lang="ru-RU" sz="8000" dirty="0" err="1" smtClean="0">
                <a:latin typeface="Times New Roman" pitchFamily="18" charset="0"/>
                <a:cs typeface="Times New Roman" pitchFamily="18" charset="0"/>
              </a:rPr>
              <a:t>танысуы</a:t>
            </a:r>
            <a:r>
              <a:rPr lang="ru-RU" sz="8000" dirty="0" smtClean="0">
                <a:latin typeface="Times New Roman" pitchFamily="18" charset="0"/>
                <a:cs typeface="Times New Roman" pitchFamily="18" charset="0"/>
              </a:rPr>
              <a:t> да </a:t>
            </a:r>
            <a:r>
              <a:rPr lang="ru-RU" sz="8000" dirty="0" err="1" smtClean="0">
                <a:latin typeface="Times New Roman" pitchFamily="18" charset="0"/>
                <a:cs typeface="Times New Roman" pitchFamily="18" charset="0"/>
              </a:rPr>
              <a:t>оңай және қызығушылықтарын да</a:t>
            </a:r>
            <a:r>
              <a:rPr lang="ru-RU" sz="8000" dirty="0" smtClean="0">
                <a:latin typeface="Times New Roman" pitchFamily="18" charset="0"/>
                <a:cs typeface="Times New Roman" pitchFamily="18" charset="0"/>
              </a:rPr>
              <a:t> </a:t>
            </a:r>
            <a:r>
              <a:rPr lang="ru-RU" sz="8000" dirty="0" err="1" smtClean="0">
                <a:latin typeface="Times New Roman" pitchFamily="18" charset="0"/>
                <a:cs typeface="Times New Roman" pitchFamily="18" charset="0"/>
              </a:rPr>
              <a:t>жиі</a:t>
            </a:r>
            <a:r>
              <a:rPr lang="ru-RU" sz="8000" dirty="0" smtClean="0">
                <a:latin typeface="Times New Roman" pitchFamily="18" charset="0"/>
                <a:cs typeface="Times New Roman" pitchFamily="18" charset="0"/>
              </a:rPr>
              <a:t> </a:t>
            </a:r>
            <a:r>
              <a:rPr lang="ru-RU" sz="8000" dirty="0" err="1" smtClean="0">
                <a:latin typeface="Times New Roman" pitchFamily="18" charset="0"/>
                <a:cs typeface="Times New Roman" pitchFamily="18" charset="0"/>
              </a:rPr>
              <a:t>ауыстырады</a:t>
            </a:r>
            <a:r>
              <a:rPr lang="ru-RU" sz="8000" dirty="0" smtClean="0">
                <a:latin typeface="Times New Roman" pitchFamily="18" charset="0"/>
                <a:cs typeface="Times New Roman" pitchFamily="18" charset="0"/>
              </a:rPr>
              <a:t>.</a:t>
            </a:r>
          </a:p>
          <a:p>
            <a:r>
              <a:rPr lang="ru-RU" sz="8000" dirty="0" smtClean="0">
                <a:latin typeface="Times New Roman" pitchFamily="18" charset="0"/>
                <a:cs typeface="Times New Roman" pitchFamily="18" charset="0"/>
              </a:rPr>
              <a:t> </a:t>
            </a:r>
          </a:p>
          <a:p>
            <a:endParaRPr lang="ru-RU" dirty="0" smtClean="0">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kk-KZ" sz="4800" i="1" dirty="0" smtClean="0">
                <a:solidFill>
                  <a:srgbClr val="FF0000"/>
                </a:solidFill>
                <a:latin typeface="Times New Roman" pitchFamily="18" charset="0"/>
                <a:cs typeface="Times New Roman" pitchFamily="18" charset="0"/>
              </a:rPr>
              <a:t>Мінез туралы түсінік</a:t>
            </a:r>
            <a:endParaRPr lang="ru-RU" sz="4800" i="1"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pPr algn="just">
              <a:buNone/>
            </a:pPr>
            <a:r>
              <a:rPr lang="kk-KZ" dirty="0" smtClean="0">
                <a:latin typeface="Times New Roman" pitchFamily="18" charset="0"/>
                <a:cs typeface="Times New Roman" pitchFamily="18" charset="0"/>
              </a:rPr>
              <a:t>   		</a:t>
            </a:r>
            <a:r>
              <a:rPr lang="kk-KZ" b="1" i="1" dirty="0" smtClean="0">
                <a:solidFill>
                  <a:srgbClr val="FF0000"/>
                </a:solidFill>
                <a:latin typeface="Times New Roman" pitchFamily="18" charset="0"/>
                <a:cs typeface="Times New Roman" pitchFamily="18" charset="0"/>
              </a:rPr>
              <a:t>Мінез</a:t>
            </a:r>
            <a:r>
              <a:rPr lang="kk-KZ" b="1" i="1" dirty="0" smtClean="0">
                <a:solidFill>
                  <a:srgbClr val="00B0F0"/>
                </a:solidFill>
                <a:latin typeface="Times New Roman" pitchFamily="18" charset="0"/>
                <a:cs typeface="Times New Roman" pitchFamily="18" charset="0"/>
              </a:rPr>
              <a:t> </a:t>
            </a:r>
            <a:r>
              <a:rPr lang="en-US" b="1" i="1" dirty="0" smtClean="0">
                <a:solidFill>
                  <a:srgbClr val="00B0F0"/>
                </a:solidFill>
                <a:latin typeface="Times New Roman" pitchFamily="18" charset="0"/>
                <a:cs typeface="Times New Roman" pitchFamily="18" charset="0"/>
              </a:rPr>
              <a:t>- </a:t>
            </a:r>
            <a:r>
              <a:rPr lang="kk-KZ" b="1" i="1" dirty="0" smtClean="0">
                <a:solidFill>
                  <a:srgbClr val="00B0F0"/>
                </a:solidFill>
                <a:latin typeface="Times New Roman" pitchFamily="18" charset="0"/>
                <a:cs typeface="Times New Roman" pitchFamily="18" charset="0"/>
              </a:rPr>
              <a:t>адамның негізгі өмірлік бет алысын және оның өзіндік әрекетінің айырмашылығын сипаттайтын сапалы өзгешелік.</a:t>
            </a:r>
            <a:r>
              <a:rPr lang="ru-RU" dirty="0" smtClean="0">
                <a:latin typeface="Times New Roman" pitchFamily="18" charset="0"/>
                <a:cs typeface="Times New Roman" pitchFamily="18" charset="0"/>
              </a:rPr>
              <a:t> </a:t>
            </a:r>
          </a:p>
          <a:p>
            <a:pPr algn="just">
              <a:buNone/>
            </a:pPr>
            <a:r>
              <a:rPr lang="ru-RU" dirty="0" smtClean="0">
                <a:solidFill>
                  <a:srgbClr val="00B0F0"/>
                </a:solidFill>
                <a:latin typeface="Times New Roman" pitchFamily="18" charset="0"/>
                <a:cs typeface="Times New Roman" pitchFamily="18" charset="0"/>
              </a:rPr>
              <a:t>    </a:t>
            </a:r>
            <a:r>
              <a:rPr lang="ru-RU" dirty="0" smtClean="0">
                <a:solidFill>
                  <a:srgbClr val="FF0000"/>
                </a:solidFill>
                <a:latin typeface="Times New Roman" pitchFamily="18" charset="0"/>
                <a:cs typeface="Times New Roman" pitchFamily="18" charset="0"/>
              </a:rPr>
              <a:t> </a:t>
            </a:r>
            <a:r>
              <a:rPr lang="ru-RU" b="1" i="1" dirty="0" err="1" smtClean="0">
                <a:solidFill>
                  <a:srgbClr val="FF0000"/>
                </a:solidFill>
                <a:latin typeface="Times New Roman" pitchFamily="18" charset="0"/>
                <a:cs typeface="Times New Roman" pitchFamily="18" charset="0"/>
              </a:rPr>
              <a:t>Мінез</a:t>
            </a:r>
            <a:r>
              <a:rPr lang="en-US" b="1" i="1" dirty="0" smtClean="0">
                <a:solidFill>
                  <a:srgbClr val="FF0000"/>
                </a:solidFill>
                <a:latin typeface="Times New Roman" pitchFamily="18" charset="0"/>
                <a:cs typeface="Times New Roman" pitchFamily="18" charset="0"/>
              </a:rPr>
              <a:t> </a:t>
            </a:r>
            <a:r>
              <a:rPr lang="ru-RU" b="1" i="1" dirty="0" err="1" smtClean="0">
                <a:solidFill>
                  <a:srgbClr val="00B0F0"/>
                </a:solidFill>
                <a:latin typeface="Times New Roman" pitchFamily="18" charset="0"/>
                <a:cs typeface="Times New Roman" pitchFamily="18" charset="0"/>
              </a:rPr>
              <a:t>дегеніміз</a:t>
            </a:r>
            <a:r>
              <a:rPr lang="en-US" b="1" i="1" dirty="0" smtClean="0">
                <a:solidFill>
                  <a:srgbClr val="00B0F0"/>
                </a:solidFill>
                <a:latin typeface="Times New Roman" pitchFamily="18" charset="0"/>
                <a:cs typeface="Times New Roman" pitchFamily="18" charset="0"/>
              </a:rPr>
              <a:t> -</a:t>
            </a:r>
            <a:r>
              <a:rPr lang="ru-RU" b="1" i="1" dirty="0" smtClean="0">
                <a:solidFill>
                  <a:srgbClr val="00B0F0"/>
                </a:solidFill>
                <a:latin typeface="Times New Roman" pitchFamily="18" charset="0"/>
                <a:cs typeface="Times New Roman" pitchFamily="18" charset="0"/>
              </a:rPr>
              <a:t> </a:t>
            </a:r>
            <a:r>
              <a:rPr lang="ru-RU" b="1" i="1" dirty="0" err="1" smtClean="0">
                <a:solidFill>
                  <a:srgbClr val="00B0F0"/>
                </a:solidFill>
                <a:latin typeface="Times New Roman" pitchFamily="18" charset="0"/>
                <a:cs typeface="Times New Roman" pitchFamily="18" charset="0"/>
              </a:rPr>
              <a:t>адамның белгілі</a:t>
            </a:r>
            <a:r>
              <a:rPr lang="ru-RU" b="1" i="1" dirty="0" smtClean="0">
                <a:solidFill>
                  <a:srgbClr val="00B0F0"/>
                </a:solidFill>
                <a:latin typeface="Times New Roman" pitchFamily="18" charset="0"/>
                <a:cs typeface="Times New Roman" pitchFamily="18" charset="0"/>
              </a:rPr>
              <a:t> </a:t>
            </a:r>
            <a:r>
              <a:rPr lang="ru-RU" b="1" i="1" dirty="0" err="1" smtClean="0">
                <a:solidFill>
                  <a:srgbClr val="00B0F0"/>
                </a:solidFill>
                <a:latin typeface="Times New Roman" pitchFamily="18" charset="0"/>
                <a:cs typeface="Times New Roman" pitchFamily="18" charset="0"/>
              </a:rPr>
              <a:t>жағдаяттарда жасайтын</a:t>
            </a:r>
            <a:r>
              <a:rPr lang="ru-RU" b="1" i="1" dirty="0" smtClean="0">
                <a:solidFill>
                  <a:srgbClr val="00B0F0"/>
                </a:solidFill>
                <a:latin typeface="Times New Roman" pitchFamily="18" charset="0"/>
                <a:cs typeface="Times New Roman" pitchFamily="18" charset="0"/>
              </a:rPr>
              <a:t> </a:t>
            </a:r>
            <a:r>
              <a:rPr lang="ru-RU" b="1" i="1" dirty="0" err="1" smtClean="0">
                <a:solidFill>
                  <a:srgbClr val="00B0F0"/>
                </a:solidFill>
                <a:latin typeface="Times New Roman" pitchFamily="18" charset="0"/>
                <a:cs typeface="Times New Roman" pitchFamily="18" charset="0"/>
              </a:rPr>
              <a:t>типтік</a:t>
            </a:r>
            <a:r>
              <a:rPr lang="ru-RU" b="1" i="1" dirty="0" smtClean="0">
                <a:solidFill>
                  <a:srgbClr val="00B0F0"/>
                </a:solidFill>
                <a:latin typeface="Times New Roman" pitchFamily="18" charset="0"/>
                <a:cs typeface="Times New Roman" pitchFamily="18" charset="0"/>
              </a:rPr>
              <a:t> </a:t>
            </a:r>
            <a:r>
              <a:rPr lang="ru-RU" b="1" i="1" dirty="0" err="1" smtClean="0">
                <a:solidFill>
                  <a:srgbClr val="00B0F0"/>
                </a:solidFill>
                <a:latin typeface="Times New Roman" pitchFamily="18" charset="0"/>
                <a:cs typeface="Times New Roman" pitchFamily="18" charset="0"/>
              </a:rPr>
              <a:t>әрекеттерін сипаттайтын</a:t>
            </a:r>
            <a:r>
              <a:rPr lang="ru-RU" b="1" i="1" dirty="0" smtClean="0">
                <a:solidFill>
                  <a:srgbClr val="00B0F0"/>
                </a:solidFill>
                <a:latin typeface="Times New Roman" pitchFamily="18" charset="0"/>
                <a:cs typeface="Times New Roman" pitchFamily="18" charset="0"/>
              </a:rPr>
              <a:t> </a:t>
            </a:r>
            <a:r>
              <a:rPr lang="ru-RU" b="1" i="1" dirty="0" err="1" smtClean="0">
                <a:solidFill>
                  <a:srgbClr val="00B0F0"/>
                </a:solidFill>
                <a:latin typeface="Times New Roman" pitchFamily="18" charset="0"/>
                <a:cs typeface="Times New Roman" pitchFamily="18" charset="0"/>
              </a:rPr>
              <a:t>тұрақты даралық ерекшеліктердің бірлігі</a:t>
            </a:r>
            <a:endParaRPr lang="kk-KZ" b="1" i="1" dirty="0" smtClean="0">
              <a:solidFill>
                <a:srgbClr val="00B0F0"/>
              </a:solidFill>
              <a:latin typeface="Times New Roman" pitchFamily="18" charset="0"/>
              <a:cs typeface="Times New Roman" pitchFamily="18" charset="0"/>
            </a:endParaRPr>
          </a:p>
          <a:p>
            <a:pPr marL="514350" indent="-514350" algn="just">
              <a:buNone/>
            </a:pPr>
            <a:endParaRPr lang="kk-KZ" b="1" i="1" dirty="0" smtClean="0">
              <a:solidFill>
                <a:srgbClr val="00B0F0"/>
              </a:solidFill>
              <a:latin typeface="Times New Roman" pitchFamily="18" charset="0"/>
              <a:cs typeface="Times New Roman" pitchFamily="18" charset="0"/>
            </a:endParaRPr>
          </a:p>
          <a:p>
            <a:pPr algn="just">
              <a:buNone/>
            </a:pPr>
            <a:endParaRPr lang="kk-KZ" b="1" i="1" dirty="0" smtClean="0">
              <a:solidFill>
                <a:srgbClr val="00B0F0"/>
              </a:solidFill>
              <a:latin typeface="Times New Roman" pitchFamily="18" charset="0"/>
              <a:cs typeface="Times New Roman" pitchFamily="18" charset="0"/>
            </a:endParaRPr>
          </a:p>
          <a:p>
            <a:pPr algn="just">
              <a:buNone/>
            </a:pPr>
            <a:endParaRPr lang="ru-RU" b="1" i="1" dirty="0">
              <a:solidFill>
                <a:srgbClr val="00B0F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фото бала\IMG_5361.JPG"/>
          <p:cNvPicPr>
            <a:picLocks noGrp="1" noChangeAspect="1" noChangeArrowheads="1"/>
          </p:cNvPicPr>
          <p:nvPr>
            <p:ph idx="1"/>
          </p:nvPr>
        </p:nvPicPr>
        <p:blipFill>
          <a:blip r:embed="rId2" cstate="print"/>
          <a:srcRect/>
          <a:stretch>
            <a:fillRect/>
          </a:stretch>
        </p:blipFill>
        <p:spPr bwMode="auto">
          <a:xfrm>
            <a:off x="0" y="0"/>
            <a:ext cx="3394472" cy="6858000"/>
          </a:xfrm>
          <a:prstGeom prst="rect">
            <a:avLst/>
          </a:prstGeom>
          <a:noFill/>
        </p:spPr>
      </p:pic>
      <p:pic>
        <p:nvPicPr>
          <p:cNvPr id="1027" name="Picture 3" descr="C:\Users\Admin\Desktop\фото бала\IMG_5360.JPG"/>
          <p:cNvPicPr>
            <a:picLocks noChangeAspect="1" noChangeArrowheads="1"/>
          </p:cNvPicPr>
          <p:nvPr/>
        </p:nvPicPr>
        <p:blipFill>
          <a:blip r:embed="rId3" cstate="print"/>
          <a:srcRect/>
          <a:stretch>
            <a:fillRect/>
          </a:stretch>
        </p:blipFill>
        <p:spPr bwMode="auto">
          <a:xfrm>
            <a:off x="3113838" y="0"/>
            <a:ext cx="4029912" cy="6858000"/>
          </a:xfrm>
          <a:prstGeom prst="rect">
            <a:avLst/>
          </a:prstGeom>
          <a:noFill/>
        </p:spPr>
      </p:pic>
      <p:pic>
        <p:nvPicPr>
          <p:cNvPr id="1028" name="Picture 4" descr="C:\Users\Admin\Desktop\фото бала\IMG_5359.JPG"/>
          <p:cNvPicPr>
            <a:picLocks noChangeAspect="1" noChangeArrowheads="1"/>
          </p:cNvPicPr>
          <p:nvPr/>
        </p:nvPicPr>
        <p:blipFill>
          <a:blip r:embed="rId4" cstate="print"/>
          <a:srcRect/>
          <a:stretch>
            <a:fillRect/>
          </a:stretch>
        </p:blipFill>
        <p:spPr bwMode="auto">
          <a:xfrm>
            <a:off x="6012160" y="0"/>
            <a:ext cx="3343300" cy="68580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92696"/>
            <a:ext cx="8229600" cy="5433467"/>
          </a:xfrm>
        </p:spPr>
        <p:txBody>
          <a:bodyPr anchor="ctr"/>
          <a:lstStyle/>
          <a:p>
            <a:pPr>
              <a:buNone/>
            </a:pPr>
            <a:r>
              <a:rPr lang="kk-KZ" sz="2800" b="1" dirty="0" smtClean="0">
                <a:solidFill>
                  <a:srgbClr val="FF0000"/>
                </a:solidFill>
                <a:latin typeface="Times New Roman" pitchFamily="18" charset="0"/>
                <a:cs typeface="Times New Roman" pitchFamily="18" charset="0"/>
              </a:rPr>
              <a:t>“ Адамның басына қонған бақыттың тұрақты болуы  жақсы мінез</a:t>
            </a:r>
            <a:r>
              <a:rPr lang="en-US" sz="2800" b="1" dirty="0" smtClean="0">
                <a:solidFill>
                  <a:srgbClr val="FF0000"/>
                </a:solidFill>
                <a:latin typeface="Times New Roman" pitchFamily="18" charset="0"/>
                <a:cs typeface="Times New Roman" pitchFamily="18" charset="0"/>
              </a:rPr>
              <a:t>-</a:t>
            </a:r>
            <a:r>
              <a:rPr lang="kk-KZ" sz="2800" b="1" dirty="0" smtClean="0">
                <a:solidFill>
                  <a:srgbClr val="FF0000"/>
                </a:solidFill>
                <a:latin typeface="Times New Roman" pitchFamily="18" charset="0"/>
                <a:cs typeface="Times New Roman" pitchFamily="18" charset="0"/>
              </a:rPr>
              <a:t>құлыққа байланысты”</a:t>
            </a:r>
          </a:p>
          <a:p>
            <a:pPr>
              <a:buNone/>
            </a:pPr>
            <a:endParaRPr lang="kk-KZ" b="1" i="1" dirty="0" smtClean="0">
              <a:solidFill>
                <a:srgbClr val="FF0000"/>
              </a:solidFill>
              <a:latin typeface="Times New Roman" pitchFamily="18" charset="0"/>
              <a:cs typeface="Times New Roman" pitchFamily="18" charset="0"/>
            </a:endParaRPr>
          </a:p>
          <a:p>
            <a:pPr algn="r">
              <a:buNone/>
            </a:pPr>
            <a:r>
              <a:rPr lang="kk-KZ" b="1" i="1" dirty="0" smtClean="0">
                <a:solidFill>
                  <a:srgbClr val="7030A0"/>
                </a:solidFill>
                <a:latin typeface="Times New Roman" pitchFamily="18" charset="0"/>
                <a:cs typeface="Times New Roman" pitchFamily="18" charset="0"/>
              </a:rPr>
              <a:t>(Әл</a:t>
            </a:r>
            <a:r>
              <a:rPr lang="en-US" b="1" i="1" dirty="0" smtClean="0">
                <a:solidFill>
                  <a:srgbClr val="7030A0"/>
                </a:solidFill>
                <a:latin typeface="Times New Roman" pitchFamily="18" charset="0"/>
                <a:cs typeface="Times New Roman" pitchFamily="18" charset="0"/>
              </a:rPr>
              <a:t>-</a:t>
            </a:r>
            <a:r>
              <a:rPr lang="kk-KZ" b="1" i="1" dirty="0" smtClean="0">
                <a:solidFill>
                  <a:srgbClr val="7030A0"/>
                </a:solidFill>
                <a:latin typeface="Times New Roman" pitchFamily="18" charset="0"/>
                <a:cs typeface="Times New Roman" pitchFamily="18" charset="0"/>
              </a:rPr>
              <a:t>Фараби)</a:t>
            </a:r>
            <a:r>
              <a:rPr lang="en-US" b="1" i="1" dirty="0" smtClean="0">
                <a:solidFill>
                  <a:srgbClr val="7030A0"/>
                </a:solidFill>
                <a:latin typeface="Times New Roman" pitchFamily="18" charset="0"/>
                <a:cs typeface="Times New Roman" pitchFamily="18" charset="0"/>
              </a:rPr>
              <a:t> </a:t>
            </a:r>
            <a:endParaRPr lang="ru-RU" b="1" i="1" dirty="0">
              <a:solidFill>
                <a:srgbClr val="7030A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pPr algn="ctr">
              <a:buNone/>
            </a:pPr>
            <a:r>
              <a:rPr lang="kk-KZ" sz="4000" b="1" i="1" u="sng" dirty="0" smtClean="0">
                <a:solidFill>
                  <a:srgbClr val="FF0000"/>
                </a:solidFill>
                <a:latin typeface="Times New Roman" pitchFamily="18" charset="0"/>
                <a:cs typeface="Times New Roman" pitchFamily="18" charset="0"/>
              </a:rPr>
              <a:t>Назар қойып тыңдағандарыңызға рақмет!</a:t>
            </a:r>
            <a:endParaRPr lang="ru-RU" sz="4000" b="1" i="1" u="sng" dirty="0">
              <a:solidFill>
                <a:srgbClr val="FF0000"/>
              </a:solidFill>
              <a:latin typeface="Times New Roman" pitchFamily="18" charset="0"/>
              <a:cs typeface="Times New Roman" pitchFamily="18" charset="0"/>
            </a:endParaRPr>
          </a:p>
        </p:txBody>
      </p:sp>
      <p:pic>
        <p:nvPicPr>
          <p:cNvPr id="4" name="Рисунок 3" descr="http://im0-tub-kz.yandex.net/i?id=353109843-20-72&amp;n=21"/>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3275856" y="3717032"/>
            <a:ext cx="2952328" cy="1858258"/>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04664"/>
            <a:ext cx="8229600" cy="5721499"/>
          </a:xfrm>
        </p:spPr>
        <p:txBody>
          <a:bodyPr/>
          <a:lstStyle/>
          <a:p>
            <a:pPr algn="ctr">
              <a:buNone/>
            </a:pPr>
            <a:r>
              <a:rPr lang="kk-KZ" b="1" i="1" dirty="0" smtClean="0">
                <a:solidFill>
                  <a:srgbClr val="00B0F0"/>
                </a:solidFill>
                <a:latin typeface="Times New Roman" pitchFamily="18" charset="0"/>
                <a:cs typeface="Times New Roman" pitchFamily="18" charset="0"/>
              </a:rPr>
              <a:t>Мінез бітістерін топтастыруға болады:</a:t>
            </a:r>
          </a:p>
          <a:p>
            <a:pPr marL="514350" indent="-514350" algn="ctr">
              <a:buNone/>
            </a:pPr>
            <a:r>
              <a:rPr lang="kk-KZ" b="1" i="1" dirty="0" smtClean="0">
                <a:solidFill>
                  <a:srgbClr val="FF0000"/>
                </a:solidFill>
                <a:latin typeface="Times New Roman" pitchFamily="18" charset="0"/>
                <a:cs typeface="Times New Roman" pitchFamily="18" charset="0"/>
              </a:rPr>
              <a:t>Ітоп:</a:t>
            </a:r>
          </a:p>
          <a:p>
            <a:pPr marL="514350" indent="-514350" algn="ctr">
              <a:buNone/>
            </a:pPr>
            <a:r>
              <a:rPr lang="kk-KZ" b="1" i="1" u="sng" dirty="0" smtClean="0">
                <a:solidFill>
                  <a:srgbClr val="00B0F0"/>
                </a:solidFill>
                <a:latin typeface="Times New Roman" pitchFamily="18" charset="0"/>
                <a:cs typeface="Times New Roman" pitchFamily="18" charset="0"/>
              </a:rPr>
              <a:t>Адамдардың басқаларымен қатынасын білдіретін мінез бітістері</a:t>
            </a:r>
          </a:p>
          <a:p>
            <a:pPr marL="514350" indent="-514350" algn="just">
              <a:buNone/>
            </a:pPr>
            <a:r>
              <a:rPr lang="kk-KZ" b="1" i="1" dirty="0" smtClean="0">
                <a:solidFill>
                  <a:srgbClr val="FF0000"/>
                </a:solidFill>
                <a:latin typeface="Times New Roman" pitchFamily="18" charset="0"/>
                <a:cs typeface="Times New Roman" pitchFamily="18" charset="0"/>
              </a:rPr>
              <a:t>Адамгершілік, қайырымдылық, адалдық</a:t>
            </a:r>
          </a:p>
          <a:p>
            <a:pPr marL="514350" indent="-514350" algn="just">
              <a:buNone/>
            </a:pPr>
            <a:r>
              <a:rPr lang="kk-KZ" b="1" i="1" dirty="0" smtClean="0">
                <a:solidFill>
                  <a:srgbClr val="FF0000"/>
                </a:solidFill>
                <a:latin typeface="Times New Roman" pitchFamily="18" charset="0"/>
                <a:cs typeface="Times New Roman" pitchFamily="18" charset="0"/>
              </a:rPr>
              <a:t>Қатыгездік, тұйықтық, зымияндық</a:t>
            </a:r>
          </a:p>
          <a:p>
            <a:pPr marL="514350" indent="-514350" algn="just">
              <a:buNone/>
            </a:pPr>
            <a:r>
              <a:rPr lang="kk-KZ" b="1" i="1" dirty="0" smtClean="0">
                <a:solidFill>
                  <a:srgbClr val="FF0000"/>
                </a:solidFill>
                <a:latin typeface="Times New Roman" pitchFamily="18" charset="0"/>
                <a:cs typeface="Times New Roman" pitchFamily="18" charset="0"/>
              </a:rPr>
              <a:t>Еңбексүйгіштік, құнттылық, салақтық,            	тиянақсыздық, кертартпалық</a:t>
            </a:r>
          </a:p>
          <a:p>
            <a:pPr>
              <a:buNone/>
            </a:pP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kk-KZ" sz="3600" b="1" i="1" u="sng" dirty="0" smtClean="0">
                <a:solidFill>
                  <a:srgbClr val="00B0F0"/>
                </a:solidFill>
                <a:latin typeface="Times New Roman" pitchFamily="18" charset="0"/>
                <a:cs typeface="Times New Roman" pitchFamily="18" charset="0"/>
              </a:rPr>
              <a:t>Адамның өзіне </a:t>
            </a:r>
            <a:r>
              <a:rPr lang="en-US" sz="3600" b="1" i="1" u="sng" dirty="0" smtClean="0">
                <a:solidFill>
                  <a:srgbClr val="00B0F0"/>
                </a:solidFill>
                <a:latin typeface="Times New Roman" pitchFamily="18" charset="0"/>
                <a:cs typeface="Times New Roman" pitchFamily="18" charset="0"/>
              </a:rPr>
              <a:t>- </a:t>
            </a:r>
            <a:r>
              <a:rPr lang="kk-KZ" sz="3600" b="1" i="1" u="sng" dirty="0" smtClean="0">
                <a:solidFill>
                  <a:srgbClr val="00B0F0"/>
                </a:solidFill>
                <a:latin typeface="Times New Roman" pitchFamily="18" charset="0"/>
                <a:cs typeface="Times New Roman" pitchFamily="18" charset="0"/>
              </a:rPr>
              <a:t>өзі қатынасын білдіретін мінез бітістері</a:t>
            </a:r>
            <a:endParaRPr lang="ru-RU" sz="3600" b="1" i="1" u="sng" dirty="0">
              <a:solidFill>
                <a:srgbClr val="00B0F0"/>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pPr algn="ctr">
              <a:buNone/>
            </a:pPr>
            <a:r>
              <a:rPr lang="kk-KZ" sz="3600" dirty="0" smtClean="0">
                <a:solidFill>
                  <a:srgbClr val="FF0000"/>
                </a:solidFill>
                <a:latin typeface="Times New Roman" pitchFamily="18" charset="0"/>
                <a:cs typeface="Times New Roman" pitchFamily="18" charset="0"/>
              </a:rPr>
              <a:t>Кішіпейілділік, қарапайымдылық, өзін өзі сынай алу, талап қоя білушілік</a:t>
            </a:r>
          </a:p>
          <a:p>
            <a:pPr algn="ctr">
              <a:buNone/>
            </a:pPr>
            <a:r>
              <a:rPr lang="kk-KZ" sz="3600" dirty="0" smtClean="0">
                <a:solidFill>
                  <a:srgbClr val="FF0000"/>
                </a:solidFill>
                <a:latin typeface="Times New Roman" pitchFamily="18" charset="0"/>
                <a:cs typeface="Times New Roman" pitchFamily="18" charset="0"/>
              </a:rPr>
              <a:t>Өр көкіректік, мақтаншақтық, жасқаншақтық</a:t>
            </a:r>
            <a:endParaRPr lang="ru-RU" sz="36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32656"/>
            <a:ext cx="8229600" cy="1143000"/>
          </a:xfrm>
        </p:spPr>
        <p:txBody>
          <a:bodyPr>
            <a:noAutofit/>
          </a:bodyPr>
          <a:lstStyle/>
          <a:p>
            <a:r>
              <a:rPr lang="kk-KZ" sz="3200" b="1" i="1" u="sng" dirty="0" smtClean="0">
                <a:solidFill>
                  <a:srgbClr val="00B0F0"/>
                </a:solidFill>
                <a:latin typeface="Times New Roman" pitchFamily="18" charset="0"/>
                <a:cs typeface="Times New Roman" pitchFamily="18" charset="0"/>
              </a:rPr>
              <a:t>Адамның өзін өзі меңгере алу қабілетіне орай қалыптасқан мінез бітістері</a:t>
            </a:r>
            <a:endParaRPr lang="ru-RU" sz="3200" b="1" i="1" u="sng" dirty="0">
              <a:solidFill>
                <a:srgbClr val="00B0F0"/>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908720"/>
            <a:ext cx="8219256" cy="5544616"/>
          </a:xfrm>
        </p:spPr>
        <p:txBody>
          <a:bodyPr/>
          <a:lstStyle/>
          <a:p>
            <a:pPr algn="ctr">
              <a:buNone/>
            </a:pPr>
            <a:endParaRPr lang="kk-KZ" dirty="0" smtClean="0">
              <a:solidFill>
                <a:srgbClr val="FF0000"/>
              </a:solidFill>
              <a:latin typeface="Times New Roman" pitchFamily="18" charset="0"/>
              <a:cs typeface="Times New Roman" pitchFamily="18" charset="0"/>
            </a:endParaRPr>
          </a:p>
          <a:p>
            <a:pPr algn="ctr">
              <a:buNone/>
            </a:pPr>
            <a:r>
              <a:rPr lang="kk-KZ" dirty="0" smtClean="0">
                <a:solidFill>
                  <a:srgbClr val="FF0000"/>
                </a:solidFill>
                <a:latin typeface="Times New Roman" pitchFamily="18" charset="0"/>
                <a:cs typeface="Times New Roman" pitchFamily="18" charset="0"/>
              </a:rPr>
              <a:t>ІІ топ</a:t>
            </a:r>
          </a:p>
          <a:p>
            <a:pPr algn="ctr">
              <a:buNone/>
            </a:pPr>
            <a:r>
              <a:rPr lang="kk-KZ" b="1" i="1" dirty="0" smtClean="0">
                <a:solidFill>
                  <a:srgbClr val="00B0F0"/>
                </a:solidFill>
                <a:latin typeface="Times New Roman" pitchFamily="18" charset="0"/>
                <a:cs typeface="Times New Roman" pitchFamily="18" charset="0"/>
              </a:rPr>
              <a:t>Бұл топты мінездің </a:t>
            </a:r>
            <a:r>
              <a:rPr lang="kk-KZ" b="1" i="1" dirty="0" smtClean="0">
                <a:solidFill>
                  <a:srgbClr val="FF0000"/>
                </a:solidFill>
                <a:latin typeface="Times New Roman" pitchFamily="18" charset="0"/>
                <a:cs typeface="Times New Roman" pitchFamily="18" charset="0"/>
              </a:rPr>
              <a:t>еріктік сапалары </a:t>
            </a:r>
            <a:r>
              <a:rPr lang="kk-KZ" b="1" i="1" dirty="0" smtClean="0">
                <a:solidFill>
                  <a:srgbClr val="00B0F0"/>
                </a:solidFill>
                <a:latin typeface="Times New Roman" pitchFamily="18" charset="0"/>
                <a:cs typeface="Times New Roman" pitchFamily="18" charset="0"/>
              </a:rPr>
              <a:t>немесе</a:t>
            </a:r>
            <a:r>
              <a:rPr lang="kk-KZ" b="1" i="1" dirty="0" smtClean="0">
                <a:solidFill>
                  <a:srgbClr val="FF0000"/>
                </a:solidFill>
                <a:latin typeface="Times New Roman" pitchFamily="18" charset="0"/>
                <a:cs typeface="Times New Roman" pitchFamily="18" charset="0"/>
              </a:rPr>
              <a:t> мінездің жотасы</a:t>
            </a:r>
            <a:r>
              <a:rPr lang="kk-KZ" b="1" i="1" dirty="0" smtClean="0">
                <a:solidFill>
                  <a:srgbClr val="00B0F0"/>
                </a:solidFill>
                <a:latin typeface="Times New Roman" pitchFamily="18" charset="0"/>
                <a:cs typeface="Times New Roman" pitchFamily="18" charset="0"/>
              </a:rPr>
              <a:t> деп атайды.</a:t>
            </a:r>
          </a:p>
          <a:p>
            <a:pPr algn="ctr">
              <a:buNone/>
            </a:pPr>
            <a:r>
              <a:rPr lang="kk-KZ" b="1" i="1" dirty="0" smtClean="0">
                <a:solidFill>
                  <a:srgbClr val="FF0000"/>
                </a:solidFill>
                <a:latin typeface="Times New Roman" pitchFamily="18" charset="0"/>
                <a:cs typeface="Times New Roman" pitchFamily="18" charset="0"/>
              </a:rPr>
              <a:t>Ерік сапалары</a:t>
            </a:r>
            <a:endParaRPr lang="ru-RU" b="1" i="1" dirty="0">
              <a:solidFill>
                <a:srgbClr val="FF0000"/>
              </a:solidFill>
              <a:latin typeface="Times New Roman" pitchFamily="18" charset="0"/>
              <a:cs typeface="Times New Roman" pitchFamily="18" charset="0"/>
            </a:endParaRPr>
          </a:p>
        </p:txBody>
      </p:sp>
      <p:sp>
        <p:nvSpPr>
          <p:cNvPr id="4" name="Стрелка вниз 3"/>
          <p:cNvSpPr/>
          <p:nvPr/>
        </p:nvSpPr>
        <p:spPr>
          <a:xfrm>
            <a:off x="2699792" y="3861048"/>
            <a:ext cx="720080"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Стрелка вниз 4"/>
          <p:cNvSpPr/>
          <p:nvPr/>
        </p:nvSpPr>
        <p:spPr>
          <a:xfrm>
            <a:off x="5580112" y="3861048"/>
            <a:ext cx="720080"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1475656" y="4509120"/>
            <a:ext cx="2376264" cy="50405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3600" dirty="0" smtClean="0">
                <a:solidFill>
                  <a:srgbClr val="FFFF00"/>
                </a:solidFill>
                <a:latin typeface="Times New Roman" pitchFamily="18" charset="0"/>
                <a:cs typeface="Times New Roman" pitchFamily="18" charset="0"/>
              </a:rPr>
              <a:t>кушті</a:t>
            </a:r>
            <a:endParaRPr lang="ru-RU" sz="3600" dirty="0">
              <a:solidFill>
                <a:srgbClr val="FFFF00"/>
              </a:solidFill>
              <a:latin typeface="Times New Roman" pitchFamily="18" charset="0"/>
              <a:cs typeface="Times New Roman" pitchFamily="18" charset="0"/>
            </a:endParaRPr>
          </a:p>
        </p:txBody>
      </p:sp>
      <p:sp>
        <p:nvSpPr>
          <p:cNvPr id="7" name="Прямоугольник 6"/>
          <p:cNvSpPr/>
          <p:nvPr/>
        </p:nvSpPr>
        <p:spPr>
          <a:xfrm>
            <a:off x="5148064" y="4509120"/>
            <a:ext cx="2376264" cy="50405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3600" dirty="0" smtClean="0">
                <a:solidFill>
                  <a:srgbClr val="FFFF00"/>
                </a:solidFill>
                <a:latin typeface="Times New Roman" pitchFamily="18" charset="0"/>
                <a:cs typeface="Times New Roman" pitchFamily="18" charset="0"/>
              </a:rPr>
              <a:t>әлсіз</a:t>
            </a:r>
            <a:endParaRPr lang="ru-RU" sz="3600" dirty="0">
              <a:solidFill>
                <a:srgbClr val="FFFF00"/>
              </a:solidFill>
              <a:latin typeface="Times New Roman" pitchFamily="18" charset="0"/>
              <a:cs typeface="Times New Roman" pitchFamily="18" charset="0"/>
            </a:endParaRPr>
          </a:p>
        </p:txBody>
      </p:sp>
      <p:sp>
        <p:nvSpPr>
          <p:cNvPr id="9" name="Овал 8"/>
          <p:cNvSpPr/>
          <p:nvPr/>
        </p:nvSpPr>
        <p:spPr>
          <a:xfrm>
            <a:off x="4932040" y="5229200"/>
            <a:ext cx="3024336" cy="1628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solidFill>
                  <a:srgbClr val="FFFF00"/>
                </a:solidFill>
                <a:latin typeface="Times New Roman" pitchFamily="18" charset="0"/>
                <a:cs typeface="Times New Roman" pitchFamily="18" charset="0"/>
              </a:rPr>
              <a:t>Иланғыштық</a:t>
            </a:r>
          </a:p>
          <a:p>
            <a:pPr algn="ctr"/>
            <a:r>
              <a:rPr lang="kk-KZ" dirty="0" smtClean="0">
                <a:solidFill>
                  <a:srgbClr val="FFFF00"/>
                </a:solidFill>
                <a:latin typeface="Times New Roman" pitchFamily="18" charset="0"/>
                <a:cs typeface="Times New Roman" pitchFamily="18" charset="0"/>
              </a:rPr>
              <a:t>Қыңырлық</a:t>
            </a:r>
          </a:p>
          <a:p>
            <a:pPr algn="ctr"/>
            <a:r>
              <a:rPr lang="kk-KZ" dirty="0" smtClean="0">
                <a:solidFill>
                  <a:srgbClr val="FFFF00"/>
                </a:solidFill>
                <a:latin typeface="Times New Roman" pitchFamily="18" charset="0"/>
                <a:cs typeface="Times New Roman" pitchFamily="18" charset="0"/>
              </a:rPr>
              <a:t>Ұстамсыздық</a:t>
            </a:r>
          </a:p>
          <a:p>
            <a:pPr algn="ctr"/>
            <a:r>
              <a:rPr lang="kk-KZ" dirty="0" smtClean="0">
                <a:solidFill>
                  <a:srgbClr val="FFFF00"/>
                </a:solidFill>
                <a:latin typeface="Times New Roman" pitchFamily="18" charset="0"/>
                <a:cs typeface="Times New Roman" pitchFamily="18" charset="0"/>
              </a:rPr>
              <a:t>жүрексіздік</a:t>
            </a:r>
          </a:p>
        </p:txBody>
      </p:sp>
      <p:sp>
        <p:nvSpPr>
          <p:cNvPr id="10" name="Овал 9"/>
          <p:cNvSpPr/>
          <p:nvPr/>
        </p:nvSpPr>
        <p:spPr>
          <a:xfrm>
            <a:off x="1187624" y="5229200"/>
            <a:ext cx="3024336" cy="1628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solidFill>
                  <a:srgbClr val="FFFF00"/>
                </a:solidFill>
              </a:rPr>
              <a:t>Ба</a:t>
            </a:r>
            <a:r>
              <a:rPr lang="kk-KZ" dirty="0" smtClean="0">
                <a:solidFill>
                  <a:srgbClr val="FFFF00"/>
                </a:solidFill>
                <a:latin typeface="Times New Roman" pitchFamily="18" charset="0"/>
                <a:cs typeface="Times New Roman" pitchFamily="18" charset="0"/>
              </a:rPr>
              <a:t>тылдық</a:t>
            </a:r>
          </a:p>
          <a:p>
            <a:pPr algn="ctr"/>
            <a:r>
              <a:rPr lang="kk-KZ" dirty="0" smtClean="0">
                <a:solidFill>
                  <a:srgbClr val="FFFF00"/>
                </a:solidFill>
                <a:latin typeface="Times New Roman" pitchFamily="18" charset="0"/>
                <a:cs typeface="Times New Roman" pitchFamily="18" charset="0"/>
              </a:rPr>
              <a:t>Шыдамдылық</a:t>
            </a:r>
          </a:p>
          <a:p>
            <a:pPr algn="ctr"/>
            <a:r>
              <a:rPr lang="kk-KZ" dirty="0" smtClean="0">
                <a:solidFill>
                  <a:srgbClr val="FFFF00"/>
                </a:solidFill>
                <a:latin typeface="Times New Roman" pitchFamily="18" charset="0"/>
                <a:cs typeface="Times New Roman" pitchFamily="18" charset="0"/>
              </a:rPr>
              <a:t>Тәртіптілік</a:t>
            </a:r>
          </a:p>
          <a:p>
            <a:pPr algn="ctr"/>
            <a:r>
              <a:rPr lang="kk-KZ" dirty="0" smtClean="0">
                <a:solidFill>
                  <a:srgbClr val="FFFF00"/>
                </a:solidFill>
                <a:latin typeface="Times New Roman" pitchFamily="18" charset="0"/>
                <a:cs typeface="Times New Roman" pitchFamily="18" charset="0"/>
              </a:rPr>
              <a:t>Жинақылық</a:t>
            </a:r>
          </a:p>
          <a:p>
            <a:pPr algn="ctr"/>
            <a:r>
              <a:rPr lang="kk-KZ" dirty="0" smtClean="0">
                <a:solidFill>
                  <a:srgbClr val="FFFF00"/>
                </a:solidFill>
                <a:latin typeface="Times New Roman" pitchFamily="18" charset="0"/>
                <a:cs typeface="Times New Roman" pitchFamily="18" charset="0"/>
              </a:rPr>
              <a:t>ерлік</a:t>
            </a:r>
            <a:endParaRPr lang="ru-RU" dirty="0">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b="1" i="1" u="sng" dirty="0" smtClean="0">
                <a:solidFill>
                  <a:srgbClr val="00B0F0"/>
                </a:solidFill>
                <a:latin typeface="Times New Roman" pitchFamily="18" charset="0"/>
                <a:cs typeface="Times New Roman" pitchFamily="18" charset="0"/>
              </a:rPr>
              <a:t>Типтік мінез бітістері</a:t>
            </a:r>
            <a:endParaRPr lang="ru-RU" b="1" i="1" u="sng" dirty="0">
              <a:solidFill>
                <a:srgbClr val="00B0F0"/>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pPr algn="ctr">
              <a:buNone/>
            </a:pPr>
            <a:r>
              <a:rPr lang="kk-KZ" sz="3600" b="1" i="1" dirty="0" smtClean="0">
                <a:solidFill>
                  <a:srgbClr val="FF0000"/>
                </a:solidFill>
                <a:latin typeface="Times New Roman" pitchFamily="18" charset="0"/>
                <a:cs typeface="Times New Roman" pitchFamily="18" charset="0"/>
              </a:rPr>
              <a:t>Отансүйгіштік, мақсаткерлік, борыш пен жауапкершілік, мейірімділік пен ізгілік, адалдық пен шыншылдық, достық</a:t>
            </a:r>
            <a:endParaRPr lang="ru-RU" sz="3600" b="1" i="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188640"/>
            <a:ext cx="7772400" cy="432047"/>
          </a:xfrm>
        </p:spPr>
        <p:txBody>
          <a:bodyPr>
            <a:normAutofit fontScale="90000"/>
          </a:bodyPr>
          <a:lstStyle/>
          <a:p>
            <a:r>
              <a:rPr lang="kk-KZ" b="1" dirty="0">
                <a:solidFill>
                  <a:srgbClr val="00B0F0"/>
                </a:solidFill>
              </a:rPr>
              <a:t>Психогеометриялық </a:t>
            </a:r>
            <a:r>
              <a:rPr lang="kk-KZ" b="1" dirty="0" smtClean="0">
                <a:solidFill>
                  <a:srgbClr val="00B0F0"/>
                </a:solidFill>
              </a:rPr>
              <a:t>тест</a:t>
            </a:r>
            <a:endParaRPr lang="ru-RU" dirty="0">
              <a:solidFill>
                <a:srgbClr val="00B0F0"/>
              </a:solidFill>
            </a:endParaRPr>
          </a:p>
        </p:txBody>
      </p:sp>
      <p:sp>
        <p:nvSpPr>
          <p:cNvPr id="4" name="Прямоугольник 3"/>
          <p:cNvSpPr/>
          <p:nvPr/>
        </p:nvSpPr>
        <p:spPr>
          <a:xfrm>
            <a:off x="323528" y="908720"/>
            <a:ext cx="2376264" cy="252028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0000"/>
              </a:solidFill>
            </a:endParaRPr>
          </a:p>
        </p:txBody>
      </p:sp>
      <p:sp>
        <p:nvSpPr>
          <p:cNvPr id="5" name="Равнобедренный треугольник 4"/>
          <p:cNvSpPr/>
          <p:nvPr/>
        </p:nvSpPr>
        <p:spPr>
          <a:xfrm>
            <a:off x="3275856" y="836712"/>
            <a:ext cx="2376264" cy="2520280"/>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5940152" y="908720"/>
            <a:ext cx="3024336" cy="237626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Овал 6"/>
          <p:cNvSpPr/>
          <p:nvPr/>
        </p:nvSpPr>
        <p:spPr>
          <a:xfrm>
            <a:off x="1691680" y="4005064"/>
            <a:ext cx="2232248" cy="208823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Двойная волна 8"/>
          <p:cNvSpPr/>
          <p:nvPr/>
        </p:nvSpPr>
        <p:spPr>
          <a:xfrm>
            <a:off x="5004048" y="4221088"/>
            <a:ext cx="3024336" cy="1656184"/>
          </a:xfrm>
          <a:prstGeom prst="doubleWav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714348" y="1785926"/>
            <a:ext cx="8229600" cy="4197361"/>
          </a:xfrm>
        </p:spPr>
        <p:txBody>
          <a:bodyPr>
            <a:normAutofit fontScale="70000" lnSpcReduction="20000"/>
          </a:bodyPr>
          <a:lstStyle/>
          <a:p>
            <a:pPr algn="ctr"/>
            <a:r>
              <a:rPr lang="kk-KZ" b="1" dirty="0">
                <a:latin typeface="Times New Roman" pitchFamily="18" charset="0"/>
                <a:cs typeface="Times New Roman" pitchFamily="18" charset="0"/>
              </a:rPr>
              <a:t>Квадрат:</a:t>
            </a:r>
            <a:r>
              <a:rPr lang="kk-KZ" dirty="0">
                <a:latin typeface="Times New Roman" pitchFamily="18" charset="0"/>
                <a:cs typeface="Times New Roman" pitchFamily="18" charset="0"/>
              </a:rPr>
              <a:t> Қайраткер, еңбекшіл форма.</a:t>
            </a:r>
            <a:endParaRPr lang="ru-RU" dirty="0">
              <a:latin typeface="Times New Roman" pitchFamily="18" charset="0"/>
              <a:cs typeface="Times New Roman" pitchFamily="18" charset="0"/>
            </a:endParaRPr>
          </a:p>
          <a:p>
            <a:pPr algn="ctr"/>
            <a:r>
              <a:rPr lang="kk-KZ" dirty="0">
                <a:latin typeface="Times New Roman" pitchFamily="18" charset="0"/>
                <a:cs typeface="Times New Roman" pitchFamily="18" charset="0"/>
              </a:rPr>
              <a:t>Оның өмір сүру ортасы өзіндік «Меніне» үйлесімді.</a:t>
            </a:r>
            <a:endParaRPr lang="ru-RU" dirty="0">
              <a:latin typeface="Times New Roman" pitchFamily="18" charset="0"/>
              <a:cs typeface="Times New Roman" pitchFamily="18" charset="0"/>
            </a:endParaRPr>
          </a:p>
          <a:p>
            <a:pPr algn="ctr"/>
            <a:r>
              <a:rPr lang="kk-KZ" b="1" dirty="0">
                <a:latin typeface="Times New Roman" pitchFamily="18" charset="0"/>
                <a:cs typeface="Times New Roman" pitchFamily="18" charset="0"/>
              </a:rPr>
              <a:t>Жағымды жақтары </a:t>
            </a:r>
            <a:r>
              <a:rPr lang="kk-KZ" dirty="0">
                <a:latin typeface="Times New Roman" pitchFamily="18" charset="0"/>
                <a:cs typeface="Times New Roman" pitchFamily="18" charset="0"/>
              </a:rPr>
              <a:t>– ұйымшыл, дәл, қатаң тәртіпті, ережені ұстану, аналитикалық ойлау қабілеті, ұсақ заттарға зейінділік, фактіге жүгіну, жазба сөйлеуге құштарлық, ұқыптылық, тазалық, сақтық, салқынқандылық, үнемшілдік, тұрақтылық, талапшыл, шешімінен қайтпау, шыдамдылық, еңбекқорлық, кәсіби эрудиция;</a:t>
            </a:r>
            <a:endParaRPr lang="ru-RU" dirty="0">
              <a:latin typeface="Times New Roman" pitchFamily="18" charset="0"/>
              <a:cs typeface="Times New Roman" pitchFamily="18" charset="0"/>
            </a:endParaRPr>
          </a:p>
          <a:p>
            <a:pPr algn="ctr"/>
            <a:r>
              <a:rPr lang="kk-KZ" b="1" dirty="0">
                <a:latin typeface="Times New Roman" pitchFamily="18" charset="0"/>
                <a:cs typeface="Times New Roman" pitchFamily="18" charset="0"/>
              </a:rPr>
              <a:t>Жағымсыз жақтары: </a:t>
            </a:r>
            <a:r>
              <a:rPr lang="kk-KZ" dirty="0">
                <a:latin typeface="Times New Roman" pitchFamily="18" charset="0"/>
                <a:cs typeface="Times New Roman" pitchFamily="18" charset="0"/>
              </a:rPr>
              <a:t>тақуа, өте ұсақшыл, өте сақ, «ақылгөй», ерегеспе, </a:t>
            </a:r>
            <a:r>
              <a:rPr lang="kk-KZ" dirty="0" smtClean="0">
                <a:latin typeface="Times New Roman" pitchFamily="18" charset="0"/>
                <a:cs typeface="Times New Roman" pitchFamily="18" charset="0"/>
              </a:rPr>
              <a:t>(</a:t>
            </a:r>
            <a:r>
              <a:rPr lang="kk-KZ" dirty="0">
                <a:latin typeface="Times New Roman" pitchFamily="18" charset="0"/>
                <a:cs typeface="Times New Roman" pitchFamily="18" charset="0"/>
              </a:rPr>
              <a:t>жаңалыққа қарсылық көрсетуші), шешімді қабылдауды созу, сараңдау, саясаткерлігі төмен, таныстары мен достары аз адам. </a:t>
            </a:r>
            <a:endParaRPr lang="ru-RU" dirty="0">
              <a:latin typeface="Times New Roman" pitchFamily="18" charset="0"/>
              <a:cs typeface="Times New Roman" pitchFamily="18" charset="0"/>
            </a:endParaRPr>
          </a:p>
          <a:p>
            <a:endParaRPr lang="ru-RU" dirty="0"/>
          </a:p>
        </p:txBody>
      </p:sp>
      <p:sp>
        <p:nvSpPr>
          <p:cNvPr id="4" name="Прямоугольник 3"/>
          <p:cNvSpPr/>
          <p:nvPr/>
        </p:nvSpPr>
        <p:spPr>
          <a:xfrm>
            <a:off x="-214346" y="0"/>
            <a:ext cx="1872208" cy="158417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77500" lnSpcReduction="20000"/>
          </a:bodyPr>
          <a:lstStyle/>
          <a:p>
            <a:pPr algn="ctr"/>
            <a:r>
              <a:rPr lang="kk-KZ" sz="3100" b="1" dirty="0">
                <a:latin typeface="Times New Roman" pitchFamily="18" charset="0"/>
                <a:cs typeface="Times New Roman" pitchFamily="18" charset="0"/>
              </a:rPr>
              <a:t>Үшбұрыш:</a:t>
            </a:r>
            <a:r>
              <a:rPr lang="kk-KZ" sz="3100" dirty="0">
                <a:latin typeface="Times New Roman" pitchFamily="18" charset="0"/>
                <a:cs typeface="Times New Roman" pitchFamily="18" charset="0"/>
              </a:rPr>
              <a:t> Бұл лидерліктің символы, мақсатына бағытталу, дегеніне жету.</a:t>
            </a:r>
            <a:endParaRPr lang="ru-RU" sz="3100" dirty="0">
              <a:latin typeface="Times New Roman" pitchFamily="18" charset="0"/>
              <a:cs typeface="Times New Roman" pitchFamily="18" charset="0"/>
            </a:endParaRPr>
          </a:p>
          <a:p>
            <a:pPr algn="ctr"/>
            <a:r>
              <a:rPr lang="kk-KZ" sz="3100" b="1" dirty="0">
                <a:latin typeface="Times New Roman" pitchFamily="18" charset="0"/>
                <a:cs typeface="Times New Roman" pitchFamily="18" charset="0"/>
              </a:rPr>
              <a:t>Жағымды жағы: </a:t>
            </a:r>
            <a:r>
              <a:rPr lang="kk-KZ" sz="3100" dirty="0">
                <a:latin typeface="Times New Roman" pitchFamily="18" charset="0"/>
                <a:cs typeface="Times New Roman" pitchFamily="18" charset="0"/>
              </a:rPr>
              <a:t>лидер, билікке ұмтылыс, қайткен күнде жеңіске жету, проблеманың өзегіне үңілу, өзіне деген сенімділік, шешімге тез келе алу, сезімталдық, батылдық, өте белсенділік, тәуекелшілдік, жоғары еңбекқорлық, көңіл көтерудегі еркіндік, күшті саясатшы, тапқырлық, қарым-қатынаста көпшіл; </a:t>
            </a:r>
            <a:endParaRPr lang="ru-RU" sz="3100" dirty="0">
              <a:latin typeface="Times New Roman" pitchFamily="18" charset="0"/>
              <a:cs typeface="Times New Roman" pitchFamily="18" charset="0"/>
            </a:endParaRPr>
          </a:p>
          <a:p>
            <a:pPr algn="ctr"/>
            <a:r>
              <a:rPr lang="kk-KZ" sz="3100" b="1" dirty="0">
                <a:latin typeface="Times New Roman" pitchFamily="18" charset="0"/>
                <a:cs typeface="Times New Roman" pitchFamily="18" charset="0"/>
              </a:rPr>
              <a:t>Жағымсыз жақтары: </a:t>
            </a:r>
            <a:r>
              <a:rPr lang="kk-KZ" sz="3100" dirty="0">
                <a:latin typeface="Times New Roman" pitchFamily="18" charset="0"/>
                <a:cs typeface="Times New Roman" pitchFamily="18" charset="0"/>
              </a:rPr>
              <a:t>ең сенімді достары мен жақындары аз, қызбалық, атақ-даңққа бағыттылық, шыдамсыздық, өзінің мақсатына жеткенше басқаға көңіл аудармау, өз дегенінен қайтпау, қу, айлакер, өз дегеніне жетуде неге де бара алады, өзімшіл, мәртебе, мансапқа бағытталған, ұстамсыз, шыдамсыз.</a:t>
            </a:r>
            <a:endParaRPr lang="ru-RU" sz="3100" dirty="0">
              <a:latin typeface="Times New Roman" pitchFamily="18" charset="0"/>
              <a:cs typeface="Times New Roman" pitchFamily="18" charset="0"/>
            </a:endParaRPr>
          </a:p>
          <a:p>
            <a:endParaRPr lang="ru-RU" dirty="0"/>
          </a:p>
        </p:txBody>
      </p:sp>
      <p:sp>
        <p:nvSpPr>
          <p:cNvPr id="5" name="Равнобедренный треугольник 4"/>
          <p:cNvSpPr/>
          <p:nvPr/>
        </p:nvSpPr>
        <p:spPr>
          <a:xfrm>
            <a:off x="467544" y="0"/>
            <a:ext cx="2088232" cy="1556792"/>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dd4a74c849fe5a13a3f6b11f77946ea58554132"/>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276</TotalTime>
  <Words>1263</Words>
  <Application>Microsoft Office PowerPoint</Application>
  <PresentationFormat>Экран (4:3)</PresentationFormat>
  <Paragraphs>81</Paragraphs>
  <Slides>22</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22</vt:i4>
      </vt:variant>
    </vt:vector>
  </HeadingPairs>
  <TitlesOfParts>
    <vt:vector size="24" baseType="lpstr">
      <vt:lpstr>Тема Office</vt:lpstr>
      <vt:lpstr>Поток</vt:lpstr>
      <vt:lpstr>Мінез</vt:lpstr>
      <vt:lpstr>Мінез туралы түсінік</vt:lpstr>
      <vt:lpstr>Слайд 3</vt:lpstr>
      <vt:lpstr>Адамның өзіне - өзі қатынасын білдіретін мінез бітістері</vt:lpstr>
      <vt:lpstr>Адамның өзін өзі меңгере алу қабілетіне орай қалыптасқан мінез бітістері</vt:lpstr>
      <vt:lpstr>Типтік мінез бітістері</vt:lpstr>
      <vt:lpstr>Психогеометриялық тест</vt:lpstr>
      <vt:lpstr>Слайд 8</vt:lpstr>
      <vt:lpstr>Слайд 9</vt:lpstr>
      <vt:lpstr>Слайд 10</vt:lpstr>
      <vt:lpstr>Слайд 11</vt:lpstr>
      <vt:lpstr>Слайд 12</vt:lpstr>
      <vt:lpstr> Саусақтар арқылы мінез анықтау (тест) </vt:lpstr>
      <vt:lpstr>Саусақтарыңызды бір-бірімен айқастырыңыз.</vt:lpstr>
      <vt:lpstr>Бір көзіңізді жұмып, кез келген нысанаға дәлдеп көздеңіз</vt:lpstr>
      <vt:lpstr>Қолыңызды кеудеңізге айқастырыңыз, қай қолыңыз үстіде жатыр? </vt:lpstr>
      <vt:lpstr>Көлденең шапалақтаңыз. </vt:lpstr>
      <vt:lpstr> Қорытындысын сандардың орналасу тәртібі бойынша анықтаңыз: </vt:lpstr>
      <vt:lpstr>Слайд 19</vt:lpstr>
      <vt:lpstr>Слайд 20</vt:lpstr>
      <vt:lpstr>Слайд 21</vt:lpstr>
      <vt:lpstr>Слайд 22</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Психогеометриялық тест</dc:title>
  <dc:creator>Admin</dc:creator>
  <cp:lastModifiedBy>леново</cp:lastModifiedBy>
  <cp:revision>40</cp:revision>
  <dcterms:created xsi:type="dcterms:W3CDTF">2012-12-04T19:56:47Z</dcterms:created>
  <dcterms:modified xsi:type="dcterms:W3CDTF">2013-02-08T00:12:46Z</dcterms:modified>
</cp:coreProperties>
</file>